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4" r:id="rId4"/>
    <p:sldId id="263" r:id="rId5"/>
    <p:sldId id="257" r:id="rId6"/>
    <p:sldId id="259" r:id="rId7"/>
    <p:sldId id="258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06" autoAdjust="0"/>
  </p:normalViewPr>
  <p:slideViewPr>
    <p:cSldViewPr snapToGrid="0">
      <p:cViewPr varScale="1">
        <p:scale>
          <a:sx n="104" d="100"/>
          <a:sy n="104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C7C49-0DD0-44C7-8F77-C1A8AB30A92D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E425-7363-4223-85BD-5397ACD1CF8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554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8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0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2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9" algn="l" defTabSz="9142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8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E425-7363-4223-85BD-5397ACD1CF8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25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F0-286D-25D3-F7D5-263C9EE0A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CDA9E-BA31-366A-FC95-9335E6F7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A3AA-9930-46EC-AF47-EFC1BC00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9DE1-2EF9-5508-64C9-6190FBFF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7F19-19AA-871E-2961-A0381B7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56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5FA-8A65-D7FD-4B42-4B23F86D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3FAD9-2F17-1D21-5F75-AB18EFA84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4AB5-704D-5765-3240-ECF44D61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1783-D7E1-D6C3-07DC-A034BE8D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816E-0EEF-E631-5251-985EB51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5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0255C-44EF-A6CC-CEF9-612C171A3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F2694-A726-5625-6756-A5CD98E58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67BD-F748-CE5C-2D7F-EDFAD0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9A59-467E-B4DA-4218-714F3488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C49D-CA57-6D23-0ECA-A4264840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39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28B-20B9-E5C6-0BB7-3615E353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FC38-B61F-5DB7-90F5-3BED03CE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658C-CB49-9008-8D8D-43E0AC88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B98C-543C-FA09-D5F2-3D8C9C6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2D961-5F26-4D56-8456-7B102914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596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132-4BE1-B4A9-ED7C-F19E770B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9D913-5744-3D97-453D-C20ADF03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36BE-55DB-1258-45E9-F47F433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70DD-7FA4-655D-4C5B-7E21BC4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72B9-4224-7319-D152-CD625C81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9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5E4-3788-8A65-F57A-83D6F4F6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51E9-82AB-2B37-24B9-4D5FF91F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6A5CC-C1F5-12CC-9761-9A0488724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273AF-D98C-865A-5E92-0265081B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CDF-6617-D74A-3A39-28D08264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E680-DDDC-AD33-2DCF-8B899EF9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712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1BC0-9A31-8697-CB5E-A8297184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A3A7-E8C6-0DD7-AC4B-BD769BE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5DED-3AD5-A8DE-B59D-8642BF51E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2ECD-E474-5286-1126-52F098B8D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0BF73-A248-974E-6053-18B48B404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6C580-73FA-8F61-0D7E-EFA2BB0B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A73FF-C785-D098-4B89-2DDDCD55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78EDB-2E08-CD29-A8C6-53E38F5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71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2A04-158B-0247-FF68-1F2665B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39F2-EB78-8DE8-29A5-6ED8FBB2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DFD55-AEC2-3805-920E-4BB9EB7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5B39-863F-FA2A-CC90-AB48B6D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37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D45AA-1A12-907B-273A-FFFC945C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EDE47-7AC7-EF9E-1622-5BB80D4E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5E4A-00A0-C2C0-091C-B54378B2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51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FBEA-DFC3-9384-E743-9166C66D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A64-00F6-3636-2CEF-EE678156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D28B-63A0-07CF-B764-4F24590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92FE1-76B5-64DD-58B8-290EDBD4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E7744-31F4-974B-6F0D-F5A39861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3CB3-7D6D-3E6C-7A21-314DD474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0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6B0-1070-528B-D388-38942610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EAFAB-9285-0972-EB25-B7D23FDC6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7F0-B808-E589-CC13-7F2E90241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99B69-8F90-67B9-8152-FC029FD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566B-D118-92E9-DE33-430EF77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147-628B-9A41-2D61-0F4F195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88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ECE69-9D10-236B-C188-C03DC4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2A7-7C25-57D4-EFB2-797C516A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4C2D-C6B1-84B1-E8D0-8BCE44DD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AF85A-0301-458F-8BD7-5E3EC55226BB}" type="datetimeFigureOut">
              <a:rPr lang="en-PH" smtClean="0"/>
              <a:t>25/09/2025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BEBD5-A0B4-F179-B959-B3B0F27C7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ABA-C617-1A86-D31D-BB4D72926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8D2FF-7D2D-44FC-89A0-9359698CBF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83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6.wdp"/><Relationship Id="rId3" Type="http://schemas.openxmlformats.org/officeDocument/2006/relationships/image" Target="../media/image26.jpeg"/><Relationship Id="rId7" Type="http://schemas.microsoft.com/office/2007/relationships/hdphoto" Target="../media/hdphoto3.wdp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jpeg"/><Relationship Id="rId18" Type="http://schemas.openxmlformats.org/officeDocument/2006/relationships/image" Target="../media/image29.png"/><Relationship Id="rId3" Type="http://schemas.openxmlformats.org/officeDocument/2006/relationships/image" Target="../media/image38.jpe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.jpe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13.jpeg"/><Relationship Id="rId19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5C117C-73A2-E713-A72D-1946EF10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3" t="24298" r="40114" b="69345"/>
          <a:stretch>
            <a:fillRect/>
          </a:stretch>
        </p:blipFill>
        <p:spPr bwMode="auto">
          <a:xfrm>
            <a:off x="3214964" y="1215310"/>
            <a:ext cx="981952" cy="10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31F95-B88A-D207-86B3-88D024143185}"/>
              </a:ext>
            </a:extLst>
          </p:cNvPr>
          <p:cNvSpPr txBox="1"/>
          <p:nvPr/>
        </p:nvSpPr>
        <p:spPr>
          <a:xfrm>
            <a:off x="10886557" y="295388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05FC45-2050-C369-745A-787D2B73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4389" r="9990" b="10899"/>
          <a:stretch/>
        </p:blipFill>
        <p:spPr bwMode="auto">
          <a:xfrm>
            <a:off x="362238" y="813611"/>
            <a:ext cx="2094942" cy="156125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E6FED-384E-E3AC-0CD0-C7F41F74C9DC}"/>
              </a:ext>
            </a:extLst>
          </p:cNvPr>
          <p:cNvSpPr txBox="1"/>
          <p:nvPr/>
        </p:nvSpPr>
        <p:spPr>
          <a:xfrm>
            <a:off x="231276" y="23337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78519-1F78-3C2A-9121-C2B1BEF3A598}"/>
              </a:ext>
            </a:extLst>
          </p:cNvPr>
          <p:cNvSpPr txBox="1"/>
          <p:nvPr/>
        </p:nvSpPr>
        <p:spPr>
          <a:xfrm>
            <a:off x="2820364" y="2243845"/>
            <a:ext cx="1738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OV5640 5MP 160°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89001-1B79-468D-FEF9-E40E442FCE6E}"/>
              </a:ext>
            </a:extLst>
          </p:cNvPr>
          <p:cNvSpPr/>
          <p:nvPr/>
        </p:nvSpPr>
        <p:spPr>
          <a:xfrm>
            <a:off x="5620587" y="1458623"/>
            <a:ext cx="1206334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steroRectify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188B71-0BC8-D781-0B5E-0D07459C62A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31733" y="1582327"/>
            <a:ext cx="14888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6E9C9-D449-9FC3-8AD4-5F2D6840E37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826921" y="1582329"/>
            <a:ext cx="13440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4841E-3726-408D-D785-C0354D1F8723}"/>
              </a:ext>
            </a:extLst>
          </p:cNvPr>
          <p:cNvSpPr txBox="1"/>
          <p:nvPr/>
        </p:nvSpPr>
        <p:spPr>
          <a:xfrm>
            <a:off x="1669254" y="1333115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STEP#1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9CECE-2230-9DC5-1CD8-3B4745814B37}"/>
              </a:ext>
            </a:extLst>
          </p:cNvPr>
          <p:cNvSpPr txBox="1"/>
          <p:nvPr/>
        </p:nvSpPr>
        <p:spPr>
          <a:xfrm>
            <a:off x="5032672" y="824166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STEP#2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Calculation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67A73-5FA5-CEFD-17FF-31C5E2F9AD5A}"/>
              </a:ext>
            </a:extLst>
          </p:cNvPr>
          <p:cNvSpPr txBox="1"/>
          <p:nvPr/>
        </p:nvSpPr>
        <p:spPr>
          <a:xfrm>
            <a:off x="7035191" y="2330419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5E83C826-7064-65BC-E275-39982EC802C1}"/>
              </a:ext>
            </a:extLst>
          </p:cNvPr>
          <p:cNvSpPr/>
          <p:nvPr/>
        </p:nvSpPr>
        <p:spPr>
          <a:xfrm rot="5400000">
            <a:off x="2390622" y="875556"/>
            <a:ext cx="1570494" cy="1437374"/>
          </a:xfrm>
          <a:prstGeom prst="trapezoid">
            <a:avLst>
              <a:gd name="adj" fmla="val 394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1B4AC72-4303-5BB4-ECDB-BEBBF6B0A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6380" r="11242" b="12560"/>
          <a:stretch/>
        </p:blipFill>
        <p:spPr bwMode="auto">
          <a:xfrm>
            <a:off x="7080297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84D11A-EC96-2B56-E647-27B19051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2452"/>
          <a:stretch/>
        </p:blipFill>
        <p:spPr bwMode="auto">
          <a:xfrm>
            <a:off x="11409522" y="808996"/>
            <a:ext cx="2116952" cy="15549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32692-30A4-540D-6213-778AC4C5EACB}"/>
              </a:ext>
            </a:extLst>
          </p:cNvPr>
          <p:cNvSpPr txBox="1"/>
          <p:nvPr/>
        </p:nvSpPr>
        <p:spPr>
          <a:xfrm>
            <a:off x="9223163" y="1098787"/>
            <a:ext cx="2266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STEP#3</a:t>
            </a:r>
          </a:p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Projection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31CF3E-A733-FA94-FF76-31A83C69B271}"/>
              </a:ext>
            </a:extLst>
          </p:cNvPr>
          <p:cNvSpPr/>
          <p:nvPr/>
        </p:nvSpPr>
        <p:spPr>
          <a:xfrm>
            <a:off x="9360965" y="1676071"/>
            <a:ext cx="1798595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reprojectImageto3D()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4139CD-EC60-EE35-6AC1-9BB6E5DB3E0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223163" y="1799775"/>
            <a:ext cx="137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B60019-0B87-387D-502D-43C99D33DC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1159561" y="1799775"/>
            <a:ext cx="1861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Office Floor Environment 3D Model $129 - .3ds .unknown .fbx .max .obj -  Free3D">
            <a:extLst>
              <a:ext uri="{FF2B5EF4-FFF2-40B4-BE49-F238E27FC236}">
                <a16:creationId xmlns:a16="http://schemas.microsoft.com/office/drawing/2014/main" id="{CB35BCF6-8562-7993-C634-983D99215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905" y="4018939"/>
            <a:ext cx="2123537" cy="212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159B29-7F50-6834-A0FC-1F0A07CFE7C1}"/>
              </a:ext>
            </a:extLst>
          </p:cNvPr>
          <p:cNvSpPr/>
          <p:nvPr/>
        </p:nvSpPr>
        <p:spPr>
          <a:xfrm>
            <a:off x="11621189" y="3204945"/>
            <a:ext cx="169361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and fitting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4E69A9-1E22-7CE9-894A-6E2AD441012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2467998" y="2595378"/>
            <a:ext cx="0" cy="609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362E6-D6A4-171C-14F8-D376E00613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467998" y="3452355"/>
            <a:ext cx="0" cy="513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enter image description here">
            <a:extLst>
              <a:ext uri="{FF2B5EF4-FFF2-40B4-BE49-F238E27FC236}">
                <a16:creationId xmlns:a16="http://schemas.microsoft.com/office/drawing/2014/main" id="{718CB87F-E480-9BFC-BC31-8BE8EF94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9" t="52618" r="1580" b="3506"/>
          <a:stretch/>
        </p:blipFill>
        <p:spPr bwMode="auto">
          <a:xfrm>
            <a:off x="8171551" y="3570245"/>
            <a:ext cx="1985737" cy="14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42C197-73EC-B3FC-896E-C58D8030E27D}"/>
              </a:ext>
            </a:extLst>
          </p:cNvPr>
          <p:cNvSpPr txBox="1"/>
          <p:nvPr/>
        </p:nvSpPr>
        <p:spPr>
          <a:xfrm>
            <a:off x="11336474" y="2327397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Point Cloud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DAC23-AFA6-F3D9-10B6-E1678FE684BD}"/>
              </a:ext>
            </a:extLst>
          </p:cNvPr>
          <p:cNvSpPr txBox="1"/>
          <p:nvPr/>
        </p:nvSpPr>
        <p:spPr>
          <a:xfrm>
            <a:off x="11351277" y="6115041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Environment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E7487A-0063-BC3C-C7A5-751DA06A1C8F}"/>
              </a:ext>
            </a:extLst>
          </p:cNvPr>
          <p:cNvCxnSpPr/>
          <p:nvPr/>
        </p:nvCxnSpPr>
        <p:spPr>
          <a:xfrm>
            <a:off x="868680" y="2733674"/>
            <a:ext cx="902934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F1BCB6-5121-51A5-5515-C8835FFB4FC6}"/>
              </a:ext>
            </a:extLst>
          </p:cNvPr>
          <p:cNvSpPr txBox="1"/>
          <p:nvPr/>
        </p:nvSpPr>
        <p:spPr>
          <a:xfrm>
            <a:off x="8035530" y="493003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Changed heatmaps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B06FB-A58E-6B40-41E2-81F538AF91A5}"/>
              </a:ext>
            </a:extLst>
          </p:cNvPr>
          <p:cNvSpPr/>
          <p:nvPr/>
        </p:nvSpPr>
        <p:spPr>
          <a:xfrm>
            <a:off x="10356307" y="4165564"/>
            <a:ext cx="839683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39C7BA-10A3-0BA9-9FB5-DAB2A4AA441A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1195989" y="4289268"/>
            <a:ext cx="1404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B90162-48E0-CB76-3EC4-65D582912E8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204916" y="4289268"/>
            <a:ext cx="1513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68A43BB-5301-063B-28DE-AABEC01D22DE}"/>
              </a:ext>
            </a:extLst>
          </p:cNvPr>
          <p:cNvSpPr txBox="1"/>
          <p:nvPr/>
        </p:nvSpPr>
        <p:spPr>
          <a:xfrm>
            <a:off x="9646453" y="3883055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F5CE0-77B3-19DD-C996-6B1226E53DF6}"/>
              </a:ext>
            </a:extLst>
          </p:cNvPr>
          <p:cNvSpPr/>
          <p:nvPr/>
        </p:nvSpPr>
        <p:spPr>
          <a:xfrm>
            <a:off x="8462124" y="5637403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Priority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1782B-E565-8224-879F-0D98C2D6B10F}"/>
              </a:ext>
            </a:extLst>
          </p:cNvPr>
          <p:cNvSpPr txBox="1"/>
          <p:nvPr/>
        </p:nvSpPr>
        <p:spPr>
          <a:xfrm>
            <a:off x="8509863" y="5375790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BE9C21C-4B8A-1F89-020C-32750B47B7A7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10830785" y="5761107"/>
            <a:ext cx="4354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1C402-4177-19C0-BB5D-489C6ED5E00C}"/>
              </a:ext>
            </a:extLst>
          </p:cNvPr>
          <p:cNvCxnSpPr>
            <a:cxnSpLocks/>
          </p:cNvCxnSpPr>
          <p:nvPr/>
        </p:nvCxnSpPr>
        <p:spPr>
          <a:xfrm flipH="1">
            <a:off x="7772060" y="5761107"/>
            <a:ext cx="690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0B4D96D5-9C42-03E3-5F97-4CA90137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59" y="4655831"/>
            <a:ext cx="2782126" cy="15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Equal-loudness contours from ISO 226:2003 shown with original ISO standard.">
            <a:extLst>
              <a:ext uri="{FF2B5EF4-FFF2-40B4-BE49-F238E27FC236}">
                <a16:creationId xmlns:a16="http://schemas.microsoft.com/office/drawing/2014/main" id="{CE1C72C7-B130-C337-9200-6FBECEB3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7" y="2875323"/>
            <a:ext cx="1826033" cy="16388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2DFA1D-07F0-F336-83A1-67814F1BC33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164417" y="5191645"/>
            <a:ext cx="4254" cy="452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06C9884-4283-8A45-2614-62688A7136B8}"/>
              </a:ext>
            </a:extLst>
          </p:cNvPr>
          <p:cNvSpPr/>
          <p:nvPr/>
        </p:nvSpPr>
        <p:spPr>
          <a:xfrm>
            <a:off x="4716466" y="3517543"/>
            <a:ext cx="1320965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Equal-loudness contour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CBB4C9-BC85-965B-5AA7-08BF8D6C355A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6037430" y="3702748"/>
            <a:ext cx="1283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7D1567-3893-51E5-4945-A3095A84AC7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376946" y="3887953"/>
            <a:ext cx="0" cy="626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865A51B-1A02-3311-36FA-1C669A33B4AF}"/>
              </a:ext>
            </a:extLst>
          </p:cNvPr>
          <p:cNvSpPr txBox="1"/>
          <p:nvPr/>
        </p:nvSpPr>
        <p:spPr>
          <a:xfrm>
            <a:off x="4813342" y="3235801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STEP#7</a:t>
            </a:r>
          </a:p>
        </p:txBody>
      </p:sp>
      <p:pic>
        <p:nvPicPr>
          <p:cNvPr id="51" name="Picture 18" descr="AIRY TRUE WIRELESS Earbud single left | Teufel">
            <a:extLst>
              <a:ext uri="{FF2B5EF4-FFF2-40B4-BE49-F238E27FC236}">
                <a16:creationId xmlns:a16="http://schemas.microsoft.com/office/drawing/2014/main" id="{F23B5AE7-8FA1-9839-34AF-C10B6F0C3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1562636" y="2917147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Acoustic output waveform of a loudspeaker exhibiting high levels of Rub...  | Download Scientific Diagram">
            <a:extLst>
              <a:ext uri="{FF2B5EF4-FFF2-40B4-BE49-F238E27FC236}">
                <a16:creationId xmlns:a16="http://schemas.microsoft.com/office/drawing/2014/main" id="{E900B988-6AE9-B64A-DB5E-9DA0819D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1540797" y="4144567"/>
            <a:ext cx="2013566" cy="11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0401C2-356E-E63B-831E-C5B20760A28C}"/>
              </a:ext>
            </a:extLst>
          </p:cNvPr>
          <p:cNvSpPr/>
          <p:nvPr/>
        </p:nvSpPr>
        <p:spPr>
          <a:xfrm>
            <a:off x="2080592" y="5839359"/>
            <a:ext cx="1141658" cy="3704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iSTFT</a:t>
            </a: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PH" sz="12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iFFT</a:t>
            </a:r>
            <a:b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6936E3-6833-829C-A2A2-DA245398D562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222252" y="6024564"/>
            <a:ext cx="16329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F4C2AA-4813-BE7C-01CC-072E54482409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651421" y="5637403"/>
            <a:ext cx="0" cy="201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75AAF0-7827-A3D4-19E9-C90A7EA0E289}"/>
              </a:ext>
            </a:extLst>
          </p:cNvPr>
          <p:cNvSpPr txBox="1"/>
          <p:nvPr/>
        </p:nvSpPr>
        <p:spPr>
          <a:xfrm>
            <a:off x="1595610" y="5575359"/>
            <a:ext cx="104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339A27-7A6B-9509-9BC0-0FCC54BDAEAF}"/>
              </a:ext>
            </a:extLst>
          </p:cNvPr>
          <p:cNvSpPr txBox="1"/>
          <p:nvPr/>
        </p:nvSpPr>
        <p:spPr>
          <a:xfrm>
            <a:off x="3593628" y="6174713"/>
            <a:ext cx="2782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67355-961F-466F-1104-2C440007E4E9}"/>
              </a:ext>
            </a:extLst>
          </p:cNvPr>
          <p:cNvSpPr txBox="1"/>
          <p:nvPr/>
        </p:nvSpPr>
        <p:spPr>
          <a:xfrm>
            <a:off x="1619891" y="5213560"/>
            <a:ext cx="1905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Reconstructed Waveform</a:t>
            </a:r>
            <a:b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(Binaural/two-channeled)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1621D2B-077B-43D2-D724-59C48E1A6F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655" y="3442490"/>
            <a:ext cx="638995" cy="59059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8E86C7-0ECC-0F32-7770-371D03F4CC4A}"/>
              </a:ext>
            </a:extLst>
          </p:cNvPr>
          <p:cNvSpPr txBox="1"/>
          <p:nvPr/>
        </p:nvSpPr>
        <p:spPr>
          <a:xfrm>
            <a:off x="1187344" y="3834922"/>
            <a:ext cx="190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Earphones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866595-BB20-ECDD-C709-A52449DD9C8B}"/>
              </a:ext>
            </a:extLst>
          </p:cNvPr>
          <p:cNvSpPr txBox="1"/>
          <p:nvPr/>
        </p:nvSpPr>
        <p:spPr>
          <a:xfrm>
            <a:off x="2308093" y="2970326"/>
            <a:ext cx="1043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STEP#9</a:t>
            </a:r>
            <a:b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pic>
        <p:nvPicPr>
          <p:cNvPr id="62" name="Picture 22">
            <a:extLst>
              <a:ext uri="{FF2B5EF4-FFF2-40B4-BE49-F238E27FC236}">
                <a16:creationId xmlns:a16="http://schemas.microsoft.com/office/drawing/2014/main" id="{9623EB40-136F-0710-7EED-DAB5CD854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373670" y="4096532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B42D5C4-36A0-F569-EF4A-68DA07DD0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686" y="3401658"/>
            <a:ext cx="787710" cy="68725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0BB03AE-0D39-59D4-59B7-1DC3E894E35B}"/>
              </a:ext>
            </a:extLst>
          </p:cNvPr>
          <p:cNvSpPr txBox="1"/>
          <p:nvPr/>
        </p:nvSpPr>
        <p:spPr>
          <a:xfrm>
            <a:off x="251803" y="5445393"/>
            <a:ext cx="101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7C789-9067-3D51-64EC-0C6576807C26}"/>
              </a:ext>
            </a:extLst>
          </p:cNvPr>
          <p:cNvSpPr/>
          <p:nvPr/>
        </p:nvSpPr>
        <p:spPr>
          <a:xfrm>
            <a:off x="4445000" y="584199"/>
            <a:ext cx="9287932" cy="962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5AECA-0DC3-793B-22A1-369A7778A37B}"/>
              </a:ext>
            </a:extLst>
          </p:cNvPr>
          <p:cNvSpPr txBox="1"/>
          <p:nvPr/>
        </p:nvSpPr>
        <p:spPr>
          <a:xfrm>
            <a:off x="4445000" y="302633"/>
            <a:ext cx="9287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RASPBERRY PI 4 – Program in C++ OpenCV in Linux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3319-4A61-8817-9CBB-18D3AB3A439E}"/>
              </a:ext>
            </a:extLst>
          </p:cNvPr>
          <p:cNvSpPr txBox="1"/>
          <p:nvPr/>
        </p:nvSpPr>
        <p:spPr>
          <a:xfrm>
            <a:off x="1787637" y="7925033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SIM808 with GPS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5A7C0-EDD9-16C3-C533-17156BE137CA}"/>
              </a:ext>
            </a:extLst>
          </p:cNvPr>
          <p:cNvSpPr txBox="1"/>
          <p:nvPr/>
        </p:nvSpPr>
        <p:spPr>
          <a:xfrm>
            <a:off x="11330529" y="8129868"/>
            <a:ext cx="2266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Physical World (Map)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74721DA-69E8-8521-BE8B-FFD7C5277FF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2484418" y="6376651"/>
            <a:ext cx="0" cy="481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0C6D45-444B-EC24-9617-70784AF75753}"/>
              </a:ext>
            </a:extLst>
          </p:cNvPr>
          <p:cNvCxnSpPr/>
          <p:nvPr/>
        </p:nvCxnSpPr>
        <p:spPr>
          <a:xfrm>
            <a:off x="3420533" y="7298267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1BAC17-449D-ABC7-2220-2831BDB97336}"/>
              </a:ext>
            </a:extLst>
          </p:cNvPr>
          <p:cNvSpPr/>
          <p:nvPr/>
        </p:nvSpPr>
        <p:spPr>
          <a:xfrm>
            <a:off x="7325532" y="717211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: Coordinates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064CD8-B7F9-BAA5-CA40-E972B291CF17}"/>
              </a:ext>
            </a:extLst>
          </p:cNvPr>
          <p:cNvCxnSpPr/>
          <p:nvPr/>
        </p:nvCxnSpPr>
        <p:spPr>
          <a:xfrm flipH="1">
            <a:off x="3420533" y="7641561"/>
            <a:ext cx="79099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4A4EA-AA66-CD6C-0248-8D446A6229D5}"/>
              </a:ext>
            </a:extLst>
          </p:cNvPr>
          <p:cNvSpPr/>
          <p:nvPr/>
        </p:nvSpPr>
        <p:spPr>
          <a:xfrm>
            <a:off x="7322752" y="7517855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18BD45-C912-E655-3FF6-9FAD7647FF55}"/>
              </a:ext>
            </a:extLst>
          </p:cNvPr>
          <p:cNvSpPr txBox="1"/>
          <p:nvPr/>
        </p:nvSpPr>
        <p:spPr>
          <a:xfrm>
            <a:off x="6563022" y="9907571"/>
            <a:ext cx="2467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: Hand Gesture Recognition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D5E0054-8ACA-C99C-0075-A7759201F7B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816171" y="4548002"/>
            <a:ext cx="6481969" cy="27354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2DE7AE0-D4FF-0BFD-1CEE-0A20F914A720}"/>
              </a:ext>
            </a:extLst>
          </p:cNvPr>
          <p:cNvSpPr txBox="1"/>
          <p:nvPr/>
        </p:nvSpPr>
        <p:spPr>
          <a:xfrm>
            <a:off x="11422649" y="9908914"/>
            <a:ext cx="2123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Virtual Digital World (OS)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ED24430-E94D-2788-644E-9906EB65FBC3}"/>
              </a:ext>
            </a:extLst>
          </p:cNvPr>
          <p:cNvCxnSpPr>
            <a:cxnSpLocks/>
          </p:cNvCxnSpPr>
          <p:nvPr/>
        </p:nvCxnSpPr>
        <p:spPr>
          <a:xfrm>
            <a:off x="9164417" y="9747250"/>
            <a:ext cx="2031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90D50-2B03-5C8D-1DB4-E87C2AAEB9F6}"/>
              </a:ext>
            </a:extLst>
          </p:cNvPr>
          <p:cNvSpPr/>
          <p:nvPr/>
        </p:nvSpPr>
        <p:spPr>
          <a:xfrm>
            <a:off x="9646453" y="9614998"/>
            <a:ext cx="1327008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C74134C-9B69-82C4-DD47-7FEA281C05BF}"/>
              </a:ext>
            </a:extLst>
          </p:cNvPr>
          <p:cNvCxnSpPr>
            <a:cxnSpLocks/>
          </p:cNvCxnSpPr>
          <p:nvPr/>
        </p:nvCxnSpPr>
        <p:spPr>
          <a:xfrm rot="10800000">
            <a:off x="9223164" y="7863598"/>
            <a:ext cx="1971245" cy="1210554"/>
          </a:xfrm>
          <a:prstGeom prst="bentConnector3">
            <a:avLst>
              <a:gd name="adj1" fmla="val 10025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DDE40FF-C3C2-1167-9457-AAAB5D3D8095}"/>
              </a:ext>
            </a:extLst>
          </p:cNvPr>
          <p:cNvSpPr txBox="1"/>
          <p:nvPr/>
        </p:nvSpPr>
        <p:spPr>
          <a:xfrm>
            <a:off x="2008550" y="9921056"/>
            <a:ext cx="1306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Central Server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PH" sz="1100" dirty="0" err="1">
                <a:latin typeface="Arial" panose="020B0604020202020204" pitchFamily="34" charset="0"/>
                <a:cs typeface="Arial" panose="020B0604020202020204" pitchFamily="34" charset="0"/>
              </a:rPr>
              <a:t>DenoJS</a:t>
            </a:r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535333-C43D-B0EE-58C2-56F936C45D97}"/>
              </a:ext>
            </a:extLst>
          </p:cNvPr>
          <p:cNvSpPr txBox="1"/>
          <p:nvPr/>
        </p:nvSpPr>
        <p:spPr>
          <a:xfrm>
            <a:off x="1" y="9894161"/>
            <a:ext cx="161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External APIs</a:t>
            </a:r>
          </a:p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(Google, Meta, etc.))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7E7EE1-E78F-C87F-81F7-D2876F0F495A}"/>
              </a:ext>
            </a:extLst>
          </p:cNvPr>
          <p:cNvCxnSpPr>
            <a:stCxn id="11" idx="2"/>
          </p:cNvCxnSpPr>
          <p:nvPr/>
        </p:nvCxnSpPr>
        <p:spPr>
          <a:xfrm flipH="1">
            <a:off x="2651421" y="8186643"/>
            <a:ext cx="5293" cy="2779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074AEFE-1F40-6063-0566-545B4969BC8F}"/>
              </a:ext>
            </a:extLst>
          </p:cNvPr>
          <p:cNvCxnSpPr>
            <a:cxnSpLocks/>
          </p:cNvCxnSpPr>
          <p:nvPr/>
        </p:nvCxnSpPr>
        <p:spPr>
          <a:xfrm>
            <a:off x="1494258" y="9243004"/>
            <a:ext cx="504667" cy="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0015A22-703A-7DAA-BF0C-81D6146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22" y="8593649"/>
            <a:ext cx="2487898" cy="1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ow to plan a trip using Google MyMaps - Danae-explore">
            <a:extLst>
              <a:ext uri="{FF2B5EF4-FFF2-40B4-BE49-F238E27FC236}">
                <a16:creationId xmlns:a16="http://schemas.microsoft.com/office/drawing/2014/main" id="{414021AE-5DE2-CC43-48AD-0628D2D7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869" y="6955105"/>
            <a:ext cx="2123536" cy="11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The best free project management software in 2025 | Zapier">
            <a:extLst>
              <a:ext uri="{FF2B5EF4-FFF2-40B4-BE49-F238E27FC236}">
                <a16:creationId xmlns:a16="http://schemas.microsoft.com/office/drawing/2014/main" id="{5DBB34A6-E7CE-7989-AFAC-FD7E1C0D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85"/>
          <a:stretch>
            <a:fillRect/>
          </a:stretch>
        </p:blipFill>
        <p:spPr bwMode="auto">
          <a:xfrm>
            <a:off x="11414489" y="8636173"/>
            <a:ext cx="2120576" cy="1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RS GSM GPS SIM808 Board for Arduino">
            <a:extLst>
              <a:ext uri="{FF2B5EF4-FFF2-40B4-BE49-F238E27FC236}">
                <a16:creationId xmlns:a16="http://schemas.microsoft.com/office/drawing/2014/main" id="{2D05F2DE-2297-83D3-27BB-9BB21C6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18" y="6838863"/>
            <a:ext cx="1068239" cy="10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Server Images - Free Download on Freepik">
            <a:extLst>
              <a:ext uri="{FF2B5EF4-FFF2-40B4-BE49-F238E27FC236}">
                <a16:creationId xmlns:a16="http://schemas.microsoft.com/office/drawing/2014/main" id="{B67AFA83-406C-816E-E5BD-E927396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6" y="8572521"/>
            <a:ext cx="1370172" cy="13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What is an API and how does it work?">
            <a:extLst>
              <a:ext uri="{FF2B5EF4-FFF2-40B4-BE49-F238E27FC236}">
                <a16:creationId xmlns:a16="http://schemas.microsoft.com/office/drawing/2014/main" id="{24A6EF1F-ADE2-3DCB-142A-EE4E5ED0F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 r="21313"/>
          <a:stretch>
            <a:fillRect/>
          </a:stretch>
        </p:blipFill>
        <p:spPr bwMode="auto">
          <a:xfrm>
            <a:off x="173637" y="8594434"/>
            <a:ext cx="1301372" cy="12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B7E467BC-8C45-93C5-C607-80957FE5DFBC}"/>
              </a:ext>
            </a:extLst>
          </p:cNvPr>
          <p:cNvCxnSpPr>
            <a:cxnSpLocks/>
          </p:cNvCxnSpPr>
          <p:nvPr/>
        </p:nvCxnSpPr>
        <p:spPr>
          <a:xfrm rot="10800000">
            <a:off x="6210277" y="6370927"/>
            <a:ext cx="2997865" cy="1931710"/>
          </a:xfrm>
          <a:prstGeom prst="bentConnector3">
            <a:avLst>
              <a:gd name="adj1" fmla="val 999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BC42E9-6F4B-3CA7-33D1-584EC981D1C0}"/>
              </a:ext>
            </a:extLst>
          </p:cNvPr>
          <p:cNvSpPr/>
          <p:nvPr/>
        </p:nvSpPr>
        <p:spPr>
          <a:xfrm>
            <a:off x="5011984" y="6784362"/>
            <a:ext cx="236866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76D0BC2-906C-F030-AA1A-8A90781D6B75}"/>
              </a:ext>
            </a:extLst>
          </p:cNvPr>
          <p:cNvSpPr/>
          <p:nvPr/>
        </p:nvSpPr>
        <p:spPr>
          <a:xfrm>
            <a:off x="4734492" y="9017059"/>
            <a:ext cx="1184331" cy="247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6BD1105F-3189-F650-3C6D-401C5F137402}"/>
              </a:ext>
            </a:extLst>
          </p:cNvPr>
          <p:cNvCxnSpPr>
            <a:stCxn id="1025" idx="2"/>
          </p:cNvCxnSpPr>
          <p:nvPr/>
        </p:nvCxnSpPr>
        <p:spPr>
          <a:xfrm>
            <a:off x="5326658" y="9264472"/>
            <a:ext cx="8230" cy="423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8C17A5E-D146-D889-4950-99DBA82E6D8B}"/>
              </a:ext>
            </a:extLst>
          </p:cNvPr>
          <p:cNvSpPr txBox="1"/>
          <p:nvPr/>
        </p:nvSpPr>
        <p:spPr>
          <a:xfrm>
            <a:off x="4716464" y="9658826"/>
            <a:ext cx="143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Local LLMs, etc.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55F64451-DFBE-1D63-DF71-7187AFA9E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410" y="6710750"/>
            <a:ext cx="1221417" cy="1221417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20205261-80B8-0407-9BBE-D8440781705D}"/>
              </a:ext>
            </a:extLst>
          </p:cNvPr>
          <p:cNvSpPr txBox="1"/>
          <p:nvPr/>
        </p:nvSpPr>
        <p:spPr>
          <a:xfrm>
            <a:off x="-90263" y="7919477"/>
            <a:ext cx="1738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</p:txBody>
      </p: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CB8839A0-106A-039A-77EF-BA9A758C1FDB}"/>
              </a:ext>
            </a:extLst>
          </p:cNvPr>
          <p:cNvCxnSpPr>
            <a:stCxn id="64" idx="2"/>
          </p:cNvCxnSpPr>
          <p:nvPr/>
        </p:nvCxnSpPr>
        <p:spPr>
          <a:xfrm flipH="1">
            <a:off x="756694" y="5707005"/>
            <a:ext cx="2995" cy="815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Connector: Elbow 1047">
            <a:extLst>
              <a:ext uri="{FF2B5EF4-FFF2-40B4-BE49-F238E27FC236}">
                <a16:creationId xmlns:a16="http://schemas.microsoft.com/office/drawing/2014/main" id="{2BD4BAC4-1363-65DC-A3A9-2F4E0569A177}"/>
              </a:ext>
            </a:extLst>
          </p:cNvPr>
          <p:cNvCxnSpPr/>
          <p:nvPr/>
        </p:nvCxnSpPr>
        <p:spPr>
          <a:xfrm flipV="1">
            <a:off x="1139714" y="6436322"/>
            <a:ext cx="2549726" cy="121958"/>
          </a:xfrm>
          <a:prstGeom prst="bentConnector3">
            <a:avLst>
              <a:gd name="adj1" fmla="val -2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1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C99CB6D-391D-3AA7-C60F-17E94EA6150B}"/>
              </a:ext>
            </a:extLst>
          </p:cNvPr>
          <p:cNvSpPr/>
          <p:nvPr/>
        </p:nvSpPr>
        <p:spPr>
          <a:xfrm>
            <a:off x="1743958" y="743504"/>
            <a:ext cx="2645434" cy="66442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A0CD-EB17-9446-F9A6-1ED86B2E8FBA}"/>
              </a:ext>
            </a:extLst>
          </p:cNvPr>
          <p:cNvSpPr txBox="1"/>
          <p:nvPr/>
        </p:nvSpPr>
        <p:spPr>
          <a:xfrm>
            <a:off x="1743960" y="374173"/>
            <a:ext cx="26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10AE0D-380C-EB84-3137-B8E4A4A93FC5}"/>
              </a:ext>
            </a:extLst>
          </p:cNvPr>
          <p:cNvSpPr/>
          <p:nvPr/>
        </p:nvSpPr>
        <p:spPr>
          <a:xfrm>
            <a:off x="4773283" y="743505"/>
            <a:ext cx="2645434" cy="664426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FDB19A-3085-ED5D-D6BB-5F30E1286757}"/>
              </a:ext>
            </a:extLst>
          </p:cNvPr>
          <p:cNvSpPr/>
          <p:nvPr/>
        </p:nvSpPr>
        <p:spPr>
          <a:xfrm>
            <a:off x="7802608" y="688303"/>
            <a:ext cx="2645434" cy="66994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D09A-328F-5A5B-6B14-36F1BAED702D}"/>
              </a:ext>
            </a:extLst>
          </p:cNvPr>
          <p:cNvSpPr txBox="1"/>
          <p:nvPr/>
        </p:nvSpPr>
        <p:spPr>
          <a:xfrm>
            <a:off x="4316028" y="374173"/>
            <a:ext cx="35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60AFF-1DCE-68DF-043E-7E6B3E8AD6FF}"/>
              </a:ext>
            </a:extLst>
          </p:cNvPr>
          <p:cNvSpPr txBox="1"/>
          <p:nvPr/>
        </p:nvSpPr>
        <p:spPr>
          <a:xfrm>
            <a:off x="7802608" y="318972"/>
            <a:ext cx="26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OUTPUT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44D8DA-C5E4-6531-8CA8-7ABFE87F8577}"/>
              </a:ext>
            </a:extLst>
          </p:cNvPr>
          <p:cNvGrpSpPr/>
          <p:nvPr/>
        </p:nvGrpSpPr>
        <p:grpSpPr>
          <a:xfrm>
            <a:off x="1743953" y="2319010"/>
            <a:ext cx="2645434" cy="1267037"/>
            <a:chOff x="1743953" y="2319010"/>
            <a:chExt cx="2645434" cy="1267037"/>
          </a:xfrm>
        </p:grpSpPr>
        <p:pic>
          <p:nvPicPr>
            <p:cNvPr id="16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5DB02BD9-8F7E-E242-3B4A-85CE195A2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C35CB1-7FF7-F4EA-1C18-BEAB52CEC2FB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OV5640 Camera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8E560-6D14-72AF-1F36-F5E9770E28BE}"/>
              </a:ext>
            </a:extLst>
          </p:cNvPr>
          <p:cNvGrpSpPr/>
          <p:nvPr/>
        </p:nvGrpSpPr>
        <p:grpSpPr>
          <a:xfrm>
            <a:off x="4989430" y="1035591"/>
            <a:ext cx="2213139" cy="1995732"/>
            <a:chOff x="5894774" y="366943"/>
            <a:chExt cx="2213139" cy="1995732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11A4AD7-74C0-2615-2A88-A19AAAD8B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3" r="10243"/>
            <a:stretch/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867827-EA27-CCEE-6768-5C1AF8E41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8F8465-AF4C-BA25-961D-D60703CED482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Visual to Audio Substitution</a:t>
              </a:r>
            </a:p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(Custom Process)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D006C0-FBA6-FC7A-5DBE-E46FBE54AC9C}"/>
              </a:ext>
            </a:extLst>
          </p:cNvPr>
          <p:cNvGrpSpPr/>
          <p:nvPr/>
        </p:nvGrpSpPr>
        <p:grpSpPr>
          <a:xfrm>
            <a:off x="4960733" y="3144412"/>
            <a:ext cx="2270531" cy="1995220"/>
            <a:chOff x="4960733" y="3144412"/>
            <a:chExt cx="2270531" cy="1995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1E9E8E-EDCD-25A8-576C-E0F4D8C3E54F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22" name="Picture 2" descr="Google Open Sources Real-Time Hand Gesture Recognition Algorithm For  Developers - Tech">
                <a:extLst>
                  <a:ext uri="{FF2B5EF4-FFF2-40B4-BE49-F238E27FC236}">
                    <a16:creationId xmlns:a16="http://schemas.microsoft.com/office/drawing/2014/main" id="{DC5F3266-582B-4FF4-3EEB-6967F6A7B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12" r="19519"/>
              <a:stretch>
                <a:fillRect/>
              </a:stretch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9282DD-029B-A66A-7A47-5D79EB6A78B3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Hand Gesture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MediaPipe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472B3D-1BF4-CA49-B56C-EF5943AE6CA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F8146-3F45-FBB0-EEC0-A6E1C1C439D1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4" name="Picture 2" descr="MediaPipe">
                <a:extLst>
                  <a:ext uri="{FF2B5EF4-FFF2-40B4-BE49-F238E27FC236}">
                    <a16:creationId xmlns:a16="http://schemas.microsoft.com/office/drawing/2014/main" id="{A2C15913-A668-823A-0BA3-A03FA8C1C1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AA433-AA77-3483-64AB-212ABD690624}"/>
              </a:ext>
            </a:extLst>
          </p:cNvPr>
          <p:cNvGrpSpPr/>
          <p:nvPr/>
        </p:nvGrpSpPr>
        <p:grpSpPr>
          <a:xfrm>
            <a:off x="4960423" y="5251620"/>
            <a:ext cx="2270531" cy="1995220"/>
            <a:chOff x="4960733" y="3144412"/>
            <a:chExt cx="2270531" cy="19952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FE0FF0-7C1F-A886-2376-A08F4023351D}"/>
                </a:ext>
              </a:extLst>
            </p:cNvPr>
            <p:cNvGrpSpPr/>
            <p:nvPr/>
          </p:nvGrpSpPr>
          <p:grpSpPr>
            <a:xfrm>
              <a:off x="4960733" y="3144412"/>
              <a:ext cx="2222782" cy="1995220"/>
              <a:chOff x="6277291" y="5524548"/>
              <a:chExt cx="2222782" cy="1995220"/>
            </a:xfrm>
          </p:grpSpPr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35241F72-809A-C4B4-E9D8-A6BDF69BC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" r="133"/>
              <a:stretch/>
            </p:blipFill>
            <p:spPr bwMode="auto">
              <a:xfrm>
                <a:off x="6277291" y="5524548"/>
                <a:ext cx="2213133" cy="15632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1D08CB-175D-8515-98D6-7D886FF15A87}"/>
                  </a:ext>
                </a:extLst>
              </p:cNvPr>
              <p:cNvSpPr txBox="1"/>
              <p:nvPr/>
            </p:nvSpPr>
            <p:spPr>
              <a:xfrm>
                <a:off x="6286940" y="7088881"/>
                <a:ext cx="221313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Voice Command Recognition</a:t>
                </a:r>
              </a:p>
              <a:p>
                <a:pPr algn="ctr"/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PH" sz="11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WhisperX</a:t>
                </a:r>
                <a:r>
                  <a:rPr lang="en-PH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2A156E-8132-1A5B-03DB-3579EC7968C4}"/>
                </a:ext>
              </a:extLst>
            </p:cNvPr>
            <p:cNvGrpSpPr/>
            <p:nvPr/>
          </p:nvGrpSpPr>
          <p:grpSpPr>
            <a:xfrm>
              <a:off x="6621353" y="4124737"/>
              <a:ext cx="609911" cy="609602"/>
              <a:chOff x="6621353" y="4124737"/>
              <a:chExt cx="609911" cy="60960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1A13B8-820F-CA74-9748-9AA8AFF5B3B9}"/>
                  </a:ext>
                </a:extLst>
              </p:cNvPr>
              <p:cNvSpPr/>
              <p:nvPr/>
            </p:nvSpPr>
            <p:spPr>
              <a:xfrm>
                <a:off x="6621353" y="4124737"/>
                <a:ext cx="609601" cy="609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1455D1AB-6E3B-18CB-EBE5-2E741042B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21663" y="4124738"/>
                <a:ext cx="609601" cy="609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3A2451-E9A2-0EAA-FBD0-E09545599ED4}"/>
              </a:ext>
            </a:extLst>
          </p:cNvPr>
          <p:cNvGrpSpPr/>
          <p:nvPr/>
        </p:nvGrpSpPr>
        <p:grpSpPr>
          <a:xfrm>
            <a:off x="1743474" y="5388401"/>
            <a:ext cx="2645434" cy="1289669"/>
            <a:chOff x="1767677" y="3575474"/>
            <a:chExt cx="2645434" cy="128966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AFAB7E-14DA-7B90-3749-86D5D05E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5965" y="3575474"/>
              <a:ext cx="1221417" cy="12214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6B8AD6-626E-49E7-37B3-F58A67D6EC72}"/>
                </a:ext>
              </a:extLst>
            </p:cNvPr>
            <p:cNvSpPr txBox="1"/>
            <p:nvPr/>
          </p:nvSpPr>
          <p:spPr>
            <a:xfrm>
              <a:off x="1767677" y="4603533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Earphone Microphone</a:t>
              </a:r>
            </a:p>
          </p:txBody>
        </p:sp>
      </p:grpSp>
      <p:pic>
        <p:nvPicPr>
          <p:cNvPr id="46" name="Picture 18" descr="AIRY TRUE WIRELESS Earbud single left | Teufel">
            <a:extLst>
              <a:ext uri="{FF2B5EF4-FFF2-40B4-BE49-F238E27FC236}">
                <a16:creationId xmlns:a16="http://schemas.microsoft.com/office/drawing/2014/main" id="{502A8A4D-1509-7CFF-086B-93A8CA20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8752598" y="1335413"/>
            <a:ext cx="745454" cy="9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AC49A1-6248-F46F-73EC-6DECF1532186}"/>
              </a:ext>
            </a:extLst>
          </p:cNvPr>
          <p:cNvSpPr txBox="1"/>
          <p:nvPr/>
        </p:nvSpPr>
        <p:spPr>
          <a:xfrm>
            <a:off x="7802608" y="2248115"/>
            <a:ext cx="2645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Earphone Binaural Speakers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8F1315-8544-6F52-19E2-76E491DF8286}"/>
              </a:ext>
            </a:extLst>
          </p:cNvPr>
          <p:cNvCxnSpPr>
            <a:cxnSpLocks/>
          </p:cNvCxnSpPr>
          <p:nvPr/>
        </p:nvCxnSpPr>
        <p:spPr>
          <a:xfrm>
            <a:off x="3653179" y="2815771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981258-88B3-5BDF-2131-63D1CAA09825}"/>
              </a:ext>
            </a:extLst>
          </p:cNvPr>
          <p:cNvCxnSpPr>
            <a:cxnSpLocks/>
          </p:cNvCxnSpPr>
          <p:nvPr/>
        </p:nvCxnSpPr>
        <p:spPr>
          <a:xfrm flipV="1">
            <a:off x="3653179" y="1716766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306CD8-2B57-748B-8049-FF23B813DEF4}"/>
              </a:ext>
            </a:extLst>
          </p:cNvPr>
          <p:cNvCxnSpPr>
            <a:cxnSpLocks/>
          </p:cNvCxnSpPr>
          <p:nvPr/>
        </p:nvCxnSpPr>
        <p:spPr>
          <a:xfrm>
            <a:off x="3619202" y="5980239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4E8A64-4E09-01E4-F3E0-325507FCB2F8}"/>
              </a:ext>
            </a:extLst>
          </p:cNvPr>
          <p:cNvCxnSpPr>
            <a:cxnSpLocks/>
          </p:cNvCxnSpPr>
          <p:nvPr/>
        </p:nvCxnSpPr>
        <p:spPr>
          <a:xfrm>
            <a:off x="7292042" y="1786072"/>
            <a:ext cx="1293472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2D4697-A1D2-A319-F937-8232BF7B3A79}"/>
              </a:ext>
            </a:extLst>
          </p:cNvPr>
          <p:cNvGrpSpPr/>
          <p:nvPr/>
        </p:nvGrpSpPr>
        <p:grpSpPr>
          <a:xfrm>
            <a:off x="7802608" y="4487005"/>
            <a:ext cx="2645434" cy="1267037"/>
            <a:chOff x="1743953" y="2319010"/>
            <a:chExt cx="2645434" cy="1267037"/>
          </a:xfrm>
        </p:grpSpPr>
        <p:pic>
          <p:nvPicPr>
            <p:cNvPr id="1024" name="Picture 2">
              <a:extLst>
                <a:ext uri="{FF2B5EF4-FFF2-40B4-BE49-F238E27FC236}">
                  <a16:creationId xmlns:a16="http://schemas.microsoft.com/office/drawing/2014/main" id="{63E3A8FD-D27A-CFED-E461-01382FD26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r="6895"/>
            <a:stretch/>
          </p:blipFill>
          <p:spPr bwMode="auto">
            <a:xfrm>
              <a:off x="2633280" y="2319010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D7D3C7E-3F73-F981-410A-D666221A9674}"/>
                </a:ext>
              </a:extLst>
            </p:cNvPr>
            <p:cNvSpPr txBox="1"/>
            <p:nvPr/>
          </p:nvSpPr>
          <p:spPr>
            <a:xfrm>
              <a:off x="1743953" y="3324437"/>
              <a:ext cx="264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Instructions</a:t>
              </a:r>
            </a:p>
          </p:txBody>
        </p:sp>
      </p:grp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CB7C633-B43C-1AB3-B624-F920247FA749}"/>
              </a:ext>
            </a:extLst>
          </p:cNvPr>
          <p:cNvCxnSpPr>
            <a:cxnSpLocks/>
          </p:cNvCxnSpPr>
          <p:nvPr/>
        </p:nvCxnSpPr>
        <p:spPr>
          <a:xfrm flipV="1">
            <a:off x="7292042" y="5071929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476549E-D141-0748-4B15-6597597685F5}"/>
              </a:ext>
            </a:extLst>
          </p:cNvPr>
          <p:cNvCxnSpPr>
            <a:cxnSpLocks/>
          </p:cNvCxnSpPr>
          <p:nvPr/>
        </p:nvCxnSpPr>
        <p:spPr>
          <a:xfrm>
            <a:off x="7292042" y="3972924"/>
            <a:ext cx="1242671" cy="1099004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03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631C2A9D-57DC-050B-FB02-0C4BF80B3DDD}"/>
              </a:ext>
            </a:extLst>
          </p:cNvPr>
          <p:cNvSpPr/>
          <p:nvPr/>
        </p:nvSpPr>
        <p:spPr>
          <a:xfrm>
            <a:off x="4946072" y="304800"/>
            <a:ext cx="2299855" cy="1219200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BB25559-E345-4A40-3A9F-403F18F54FB4}"/>
              </a:ext>
            </a:extLst>
          </p:cNvPr>
          <p:cNvSpPr/>
          <p:nvPr/>
        </p:nvSpPr>
        <p:spPr>
          <a:xfrm>
            <a:off x="5347853" y="2272146"/>
            <a:ext cx="1496291" cy="1542472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D1ECDB-8610-561E-195E-B8DDF66B5711}"/>
              </a:ext>
            </a:extLst>
          </p:cNvPr>
          <p:cNvGrpSpPr/>
          <p:nvPr/>
        </p:nvGrpSpPr>
        <p:grpSpPr>
          <a:xfrm>
            <a:off x="5048914" y="4562764"/>
            <a:ext cx="2084936" cy="1173017"/>
            <a:chOff x="5126182" y="4341092"/>
            <a:chExt cx="2084936" cy="11730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DE2386-E555-D205-E14F-F082C2D8BE4D}"/>
                </a:ext>
              </a:extLst>
            </p:cNvPr>
            <p:cNvSpPr/>
            <p:nvPr/>
          </p:nvSpPr>
          <p:spPr>
            <a:xfrm>
              <a:off x="5126182" y="4978399"/>
              <a:ext cx="2084936" cy="5357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F35A74C8-5D48-1D26-4DC8-348D14C8372C}"/>
                </a:ext>
              </a:extLst>
            </p:cNvPr>
            <p:cNvSpPr/>
            <p:nvPr/>
          </p:nvSpPr>
          <p:spPr>
            <a:xfrm>
              <a:off x="5391554" y="4341092"/>
              <a:ext cx="1554192" cy="905162"/>
            </a:xfrm>
            <a:prstGeom prst="flowChartMagneticDisk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latin typeface="Arial" panose="020B0604020202020204" pitchFamily="34" charset="0"/>
                  <a:cs typeface="Arial" panose="020B0604020202020204" pitchFamily="34" charset="0"/>
                </a:rPr>
                <a:t>SMART HAT</a:t>
              </a:r>
            </a:p>
          </p:txBody>
        </p:sp>
      </p:grpSp>
      <p:sp>
        <p:nvSpPr>
          <p:cNvPr id="8" name="Smiley Face 7">
            <a:extLst>
              <a:ext uri="{FF2B5EF4-FFF2-40B4-BE49-F238E27FC236}">
                <a16:creationId xmlns:a16="http://schemas.microsoft.com/office/drawing/2014/main" id="{2FFA2D8A-FE37-0065-DEEA-A9351B346756}"/>
              </a:ext>
            </a:extLst>
          </p:cNvPr>
          <p:cNvSpPr/>
          <p:nvPr/>
        </p:nvSpPr>
        <p:spPr>
          <a:xfrm>
            <a:off x="8287746" y="2558243"/>
            <a:ext cx="868218" cy="868218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40685-7B6A-BCE7-B624-436DAB4F4A50}"/>
              </a:ext>
            </a:extLst>
          </p:cNvPr>
          <p:cNvSpPr txBox="1"/>
          <p:nvPr/>
        </p:nvSpPr>
        <p:spPr>
          <a:xfrm>
            <a:off x="8050389" y="3440422"/>
            <a:ext cx="134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LANGUAGE</a:t>
            </a:r>
          </a:p>
          <a:p>
            <a:pPr algn="ctr"/>
            <a:r>
              <a:rPr lang="en-PH" dirty="0"/>
              <a:t>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DBB563-EF65-F634-6D14-55C062F9DEFC}"/>
              </a:ext>
            </a:extLst>
          </p:cNvPr>
          <p:cNvCxnSpPr/>
          <p:nvPr/>
        </p:nvCxnSpPr>
        <p:spPr>
          <a:xfrm>
            <a:off x="6096000" y="1644073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C50E3-DC67-18ED-5D8E-DB06D69AFBA7}"/>
              </a:ext>
            </a:extLst>
          </p:cNvPr>
          <p:cNvCxnSpPr/>
          <p:nvPr/>
        </p:nvCxnSpPr>
        <p:spPr>
          <a:xfrm>
            <a:off x="6091382" y="3934568"/>
            <a:ext cx="0" cy="49876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4EEA88-5FC6-2865-49EC-41BCEA5A3215}"/>
              </a:ext>
            </a:extLst>
          </p:cNvPr>
          <p:cNvCxnSpPr>
            <a:cxnSpLocks/>
          </p:cNvCxnSpPr>
          <p:nvPr/>
        </p:nvCxnSpPr>
        <p:spPr>
          <a:xfrm flipH="1">
            <a:off x="4244108" y="3222394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F631E1-BF6D-51E5-82CB-11DB8CEDBEE6}"/>
              </a:ext>
            </a:extLst>
          </p:cNvPr>
          <p:cNvSpPr txBox="1"/>
          <p:nvPr/>
        </p:nvSpPr>
        <p:spPr>
          <a:xfrm>
            <a:off x="6122608" y="3981163"/>
            <a:ext cx="1319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API REQUESTS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660D-08E2-0F11-7233-A14799C42FCC}"/>
              </a:ext>
            </a:extLst>
          </p:cNvPr>
          <p:cNvSpPr txBox="1"/>
          <p:nvPr/>
        </p:nvSpPr>
        <p:spPr>
          <a:xfrm>
            <a:off x="6091382" y="1736346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BROWSING</a:t>
            </a:r>
          </a:p>
        </p:txBody>
      </p:sp>
      <p:pic>
        <p:nvPicPr>
          <p:cNvPr id="2050" name="Picture 2" descr="GPS Icons - Free SVG &amp; PNG GPS Images - Noun Project">
            <a:extLst>
              <a:ext uri="{FF2B5EF4-FFF2-40B4-BE49-F238E27FC236}">
                <a16:creationId xmlns:a16="http://schemas.microsoft.com/office/drawing/2014/main" id="{4A9D9745-E9E2-F8DC-2162-CAA61CAA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40" y="4548284"/>
            <a:ext cx="1042461" cy="10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4D470-4A4D-943C-147B-E1BD4C32E364}"/>
              </a:ext>
            </a:extLst>
          </p:cNvPr>
          <p:cNvGrpSpPr/>
          <p:nvPr/>
        </p:nvGrpSpPr>
        <p:grpSpPr>
          <a:xfrm>
            <a:off x="2856319" y="2511137"/>
            <a:ext cx="1214398" cy="1303481"/>
            <a:chOff x="2821893" y="2253673"/>
            <a:chExt cx="1214398" cy="156094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27F8C2ED-174A-64B8-D873-D54B74EC9C1D}"/>
                </a:ext>
              </a:extLst>
            </p:cNvPr>
            <p:cNvSpPr/>
            <p:nvPr/>
          </p:nvSpPr>
          <p:spPr>
            <a:xfrm>
              <a:off x="2821893" y="317730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B860CC08-0DC6-2704-CC90-1B5D77E91412}"/>
                </a:ext>
              </a:extLst>
            </p:cNvPr>
            <p:cNvSpPr/>
            <p:nvPr/>
          </p:nvSpPr>
          <p:spPr>
            <a:xfrm>
              <a:off x="2821893" y="2720399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5FEC2272-17FC-DEAD-81D5-4E9192E6A2D5}"/>
                </a:ext>
              </a:extLst>
            </p:cNvPr>
            <p:cNvSpPr/>
            <p:nvPr/>
          </p:nvSpPr>
          <p:spPr>
            <a:xfrm>
              <a:off x="2821893" y="2253673"/>
              <a:ext cx="1214398" cy="63730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F92EFC-E75F-9AF6-0EA2-B9625670FD6F}"/>
              </a:ext>
            </a:extLst>
          </p:cNvPr>
          <p:cNvSpPr txBox="1"/>
          <p:nvPr/>
        </p:nvSpPr>
        <p:spPr>
          <a:xfrm>
            <a:off x="2780081" y="3057129"/>
            <a:ext cx="136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DATABASES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B9AC7-90F3-3659-A4FE-E8FF088030DD}"/>
              </a:ext>
            </a:extLst>
          </p:cNvPr>
          <p:cNvSpPr txBox="1"/>
          <p:nvPr/>
        </p:nvSpPr>
        <p:spPr>
          <a:xfrm>
            <a:off x="2649119" y="5590745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GEOLOCATION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1E4832-0A1C-B3A5-B090-42881FC3FE53}"/>
              </a:ext>
            </a:extLst>
          </p:cNvPr>
          <p:cNvCxnSpPr>
            <a:cxnSpLocks/>
          </p:cNvCxnSpPr>
          <p:nvPr/>
        </p:nvCxnSpPr>
        <p:spPr>
          <a:xfrm flipH="1">
            <a:off x="7038108" y="3166976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70C10A-7745-8ACD-4FF8-E8D9A60B6265}"/>
              </a:ext>
            </a:extLst>
          </p:cNvPr>
          <p:cNvSpPr txBox="1"/>
          <p:nvPr/>
        </p:nvSpPr>
        <p:spPr>
          <a:xfrm>
            <a:off x="4096477" y="2914617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MANAGES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2CA2F-E79C-CF83-09E2-96923B84D38C}"/>
              </a:ext>
            </a:extLst>
          </p:cNvPr>
          <p:cNvSpPr txBox="1"/>
          <p:nvPr/>
        </p:nvSpPr>
        <p:spPr>
          <a:xfrm>
            <a:off x="6830561" y="2865974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EXECUTES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C2D029-9F28-8ABB-0634-B562D866BA46}"/>
              </a:ext>
            </a:extLst>
          </p:cNvPr>
          <p:cNvCxnSpPr>
            <a:cxnSpLocks/>
          </p:cNvCxnSpPr>
          <p:nvPr/>
        </p:nvCxnSpPr>
        <p:spPr>
          <a:xfrm>
            <a:off x="4141608" y="5069514"/>
            <a:ext cx="1003047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8158B2-59F8-2F75-0A51-4EE3B80E9F75}"/>
              </a:ext>
            </a:extLst>
          </p:cNvPr>
          <p:cNvSpPr txBox="1"/>
          <p:nvPr/>
        </p:nvSpPr>
        <p:spPr>
          <a:xfrm>
            <a:off x="3931203" y="478556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CAPTURES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CB77DD0E-7BB8-CFC4-09C5-14418CD6E68C}"/>
              </a:ext>
            </a:extLst>
          </p:cNvPr>
          <p:cNvSpPr/>
          <p:nvPr/>
        </p:nvSpPr>
        <p:spPr>
          <a:xfrm>
            <a:off x="8232328" y="4525818"/>
            <a:ext cx="979054" cy="979054"/>
          </a:xfrm>
          <a:prstGeom prst="foldedCorne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7C0A03-D654-026D-1872-5F09BC089E0F}"/>
              </a:ext>
            </a:extLst>
          </p:cNvPr>
          <p:cNvSpPr txBox="1"/>
          <p:nvPr/>
        </p:nvSpPr>
        <p:spPr>
          <a:xfrm>
            <a:off x="7946437" y="5527849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COMMANDS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667184-96D4-FC27-D5D2-C3C9A866B66E}"/>
              </a:ext>
            </a:extLst>
          </p:cNvPr>
          <p:cNvCxnSpPr>
            <a:cxnSpLocks/>
          </p:cNvCxnSpPr>
          <p:nvPr/>
        </p:nvCxnSpPr>
        <p:spPr>
          <a:xfrm flipH="1">
            <a:off x="7082573" y="5073360"/>
            <a:ext cx="96981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E01A84-7CAA-31AF-8007-56FB74F87248}"/>
              </a:ext>
            </a:extLst>
          </p:cNvPr>
          <p:cNvSpPr txBox="1"/>
          <p:nvPr/>
        </p:nvSpPr>
        <p:spPr>
          <a:xfrm>
            <a:off x="6875026" y="4772358"/>
            <a:ext cx="135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PARSES</a:t>
            </a:r>
          </a:p>
        </p:txBody>
      </p:sp>
    </p:spTree>
    <p:extLst>
      <p:ext uri="{BB962C8B-B14F-4D97-AF65-F5344CB8AC3E}">
        <p14:creationId xmlns:p14="http://schemas.microsoft.com/office/powerpoint/2010/main" val="21863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1889-6A27-085D-DFC8-EC4A4757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B4ABE1-EE09-D9F5-5CE6-0C78C362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87164"/>
              </p:ext>
            </p:extLst>
          </p:nvPr>
        </p:nvGraphicFramePr>
        <p:xfrm>
          <a:off x="2032000" y="719666"/>
          <a:ext cx="81279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092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5280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650752"/>
                    </a:ext>
                  </a:extLst>
                </a:gridCol>
              </a:tblGrid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6522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2 Cameras :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Visual to Audio Substitution</a:t>
                      </a:r>
                    </a:p>
                    <a:p>
                      <a:r>
                        <a:rPr lang="en-PH" sz="1400" dirty="0"/>
                        <a:t>(Custom Algorithm)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Earphone Speakers: Audio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369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Camera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Hand Gesture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MediaPipe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08511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r>
                        <a:rPr lang="en-PH" sz="1400" dirty="0"/>
                        <a:t>Microphone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Voice Command Recognition</a:t>
                      </a:r>
                    </a:p>
                    <a:p>
                      <a:r>
                        <a:rPr lang="en-PH" sz="1400" dirty="0"/>
                        <a:t>(</a:t>
                      </a:r>
                      <a:r>
                        <a:rPr lang="en-PH" sz="1400" dirty="0" err="1"/>
                        <a:t>WhisperX</a:t>
                      </a:r>
                      <a:r>
                        <a:rPr lang="en-PH" sz="1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400" dirty="0"/>
                        <a:t>Command 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68253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55249"/>
                  </a:ext>
                </a:extLst>
              </a:tr>
              <a:tr h="193482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6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PI4-MODBP-2GB RASPBERRY-PI, SBC, Raspberry Pi4 B 2GB, BCM2711 | element14  Philippines">
            <a:extLst>
              <a:ext uri="{FF2B5EF4-FFF2-40B4-BE49-F238E27FC236}">
                <a16:creationId xmlns:a16="http://schemas.microsoft.com/office/drawing/2014/main" id="{AC7D2A78-B6DE-D007-8E50-766DF667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75" y="1861324"/>
            <a:ext cx="2389621" cy="15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536FA-A223-8A67-1ED2-5D704EC28F91}"/>
              </a:ext>
            </a:extLst>
          </p:cNvPr>
          <p:cNvCxnSpPr>
            <a:cxnSpLocks/>
          </p:cNvCxnSpPr>
          <p:nvPr/>
        </p:nvCxnSpPr>
        <p:spPr>
          <a:xfrm flipH="1">
            <a:off x="7778304" y="2645161"/>
            <a:ext cx="29594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80A82-4A58-1A47-F4ED-225EF8400E5F}"/>
              </a:ext>
            </a:extLst>
          </p:cNvPr>
          <p:cNvSpPr txBox="1"/>
          <p:nvPr/>
        </p:nvSpPr>
        <p:spPr>
          <a:xfrm>
            <a:off x="8097596" y="2275829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MIPI CSI-2 </a:t>
            </a:r>
            <a:r>
              <a:rPr lang="en-PH" sz="1200" b="1" dirty="0"/>
              <a:t>TO</a:t>
            </a:r>
            <a:r>
              <a:rPr lang="en-PH" dirty="0"/>
              <a:t> USB</a:t>
            </a:r>
          </a:p>
        </p:txBody>
      </p:sp>
      <p:pic>
        <p:nvPicPr>
          <p:cNvPr id="2056" name="Picture 8" descr="Amazon.com: Arducam CSI to USB UVC Camera Adapter Board for Raspberry Pi HQ  Camera, 12.3MP IMX477 Camera Board : Electronics">
            <a:extLst>
              <a:ext uri="{FF2B5EF4-FFF2-40B4-BE49-F238E27FC236}">
                <a16:creationId xmlns:a16="http://schemas.microsoft.com/office/drawing/2014/main" id="{924A6197-48D6-2175-FEEF-811156FC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2" y="1688839"/>
            <a:ext cx="833144" cy="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2E33-F45A-FA98-E726-40D7A6B3B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62284" y="2593694"/>
            <a:ext cx="1106805" cy="103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BB60D-25DE-5A9C-92EA-D0322A763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96181" l="3556" r="96000">
                        <a14:foregroundMark x1="61778" y1="4057" x2="62222" y2="4773"/>
                        <a14:foregroundMark x1="63333" y1="5728" x2="63333" y2="5728"/>
                        <a14:foregroundMark x1="93111" y1="25776" x2="90889" y2="26253"/>
                        <a14:foregroundMark x1="96444" y1="25776" x2="96444" y2="25776"/>
                        <a14:foregroundMark x1="10000" y1="70644" x2="10000" y2="70644"/>
                        <a14:foregroundMark x1="12889" y1="61337" x2="6222" y2="65394"/>
                        <a14:foregroundMark x1="8667" y1="63962" x2="24444" y2="93556"/>
                        <a14:foregroundMark x1="22222" y1="95704" x2="21778" y2="95704"/>
                        <a14:foregroundMark x1="21556" y1="96420" x2="21556" y2="96420"/>
                        <a14:foregroundMark x1="4444" y1="70883" x2="3556" y2="70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313184" y="2593694"/>
            <a:ext cx="1106805" cy="1030558"/>
          </a:xfrm>
          <a:prstGeom prst="rect">
            <a:avLst/>
          </a:prstGeom>
        </p:spPr>
      </p:pic>
      <p:pic>
        <p:nvPicPr>
          <p:cNvPr id="2058" name="Picture 10" descr="SIM808 GPS-GSM-GPRS Module – Future Electronics Egypt">
            <a:extLst>
              <a:ext uri="{FF2B5EF4-FFF2-40B4-BE49-F238E27FC236}">
                <a16:creationId xmlns:a16="http://schemas.microsoft.com/office/drawing/2014/main" id="{39D83DF9-4162-A324-7424-00618D418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437713" y="537083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94985E-23B1-3BFA-6995-057042F8FF88}"/>
              </a:ext>
            </a:extLst>
          </p:cNvPr>
          <p:cNvCxnSpPr>
            <a:cxnSpLocks/>
          </p:cNvCxnSpPr>
          <p:nvPr/>
        </p:nvCxnSpPr>
        <p:spPr>
          <a:xfrm>
            <a:off x="4827896" y="1073299"/>
            <a:ext cx="914400" cy="757766"/>
          </a:xfrm>
          <a:prstGeom prst="bentConnector3">
            <a:avLst>
              <a:gd name="adj1" fmla="val 99537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96950-1DFE-23A9-4162-F4CEC42D7778}"/>
              </a:ext>
            </a:extLst>
          </p:cNvPr>
          <p:cNvSpPr txBox="1"/>
          <p:nvPr/>
        </p:nvSpPr>
        <p:spPr>
          <a:xfrm>
            <a:off x="5798022" y="1377685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0C93-AB0B-D00E-DBBF-DF2E15B5FD21}"/>
              </a:ext>
            </a:extLst>
          </p:cNvPr>
          <p:cNvSpPr txBox="1"/>
          <p:nvPr/>
        </p:nvSpPr>
        <p:spPr>
          <a:xfrm>
            <a:off x="9462281" y="366511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FFFDB-4210-D069-1563-DB12007E4ADF}"/>
              </a:ext>
            </a:extLst>
          </p:cNvPr>
          <p:cNvSpPr txBox="1"/>
          <p:nvPr/>
        </p:nvSpPr>
        <p:spPr>
          <a:xfrm>
            <a:off x="3148878" y="1785959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DCF3E8-5E11-CFE4-81EC-782F4202A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37" b="98526" l="5053" r="94632">
                        <a14:foregroundMark x1="11053" y1="19579" x2="5053" y2="24000"/>
                        <a14:foregroundMark x1="5053" y1="24000" x2="10105" y2="30316"/>
                        <a14:foregroundMark x1="10105" y1="30316" x2="11053" y2="30211"/>
                        <a14:foregroundMark x1="41474" y1="9895" x2="36316" y2="8842"/>
                        <a14:foregroundMark x1="93895" y1="42947" x2="92105" y2="70105"/>
                        <a14:foregroundMark x1="94632" y1="43579" x2="93474" y2="55684"/>
                        <a14:foregroundMark x1="93474" y1="55684" x2="94316" y2="58316"/>
                        <a14:foregroundMark x1="94105" y1="42737" x2="93158" y2="44421"/>
                        <a14:foregroundMark x1="93579" y1="42526" x2="94632" y2="42316"/>
                        <a14:foregroundMark x1="83579" y1="89895" x2="84105" y2="9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66" y="3993772"/>
            <a:ext cx="1354437" cy="13544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A872E0-0BB2-BC20-E773-8A31A1B5BF2C}"/>
              </a:ext>
            </a:extLst>
          </p:cNvPr>
          <p:cNvCxnSpPr/>
          <p:nvPr/>
        </p:nvCxnSpPr>
        <p:spPr>
          <a:xfrm>
            <a:off x="6788025" y="3465135"/>
            <a:ext cx="0" cy="10572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A03C52-54B9-830C-7A40-606902BA1972}"/>
              </a:ext>
            </a:extLst>
          </p:cNvPr>
          <p:cNvSpPr txBox="1"/>
          <p:nvPr/>
        </p:nvSpPr>
        <p:spPr>
          <a:xfrm>
            <a:off x="4724182" y="5348206"/>
            <a:ext cx="3261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2265089-136D-FA4B-EBD5-AD145FB49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31" b="64440" l="35355" r="64234">
                        <a14:foregroundMark x1="56937" y1="43525" x2="38027" y2="41213"/>
                        <a14:foregroundMark x1="38027" y1="41213" x2="36691" y2="58376"/>
                        <a14:foregroundMark x1="36691" y1="58376" x2="43474" y2="63052"/>
                        <a14:foregroundMark x1="43474" y1="63052" x2="62641" y2="63618"/>
                        <a14:foregroundMark x1="62641" y1="63618" x2="62384" y2="47945"/>
                        <a14:foregroundMark x1="62384" y1="47945" x2="57091" y2="41213"/>
                        <a14:foregroundMark x1="57091" y1="41213" x2="56166" y2="41213"/>
                        <a14:foregroundMark x1="37050" y1="42960" x2="36691" y2="47893"/>
                        <a14:foregroundMark x1="39003" y1="40750" x2="47328" y2="40082"/>
                        <a14:foregroundMark x1="47328" y1="40082" x2="47585" y2="40082"/>
                        <a14:foregroundMark x1="62539" y1="43885" x2="48869" y2="43320"/>
                        <a14:foregroundMark x1="36999" y1="43063" x2="37153" y2="40082"/>
                        <a14:foregroundMark x1="35868" y1="41110" x2="35868" y2="44090"/>
                        <a14:foregroundMark x1="41213" y1="63464" x2="44039" y2="62693"/>
                        <a14:foregroundMark x1="41829" y1="63618" x2="36023" y2="62025"/>
                        <a14:foregroundMark x1="37050" y1="64337" x2="42857" y2="62590"/>
                        <a14:foregroundMark x1="41778" y1="64388" x2="41316" y2="64440"/>
                        <a14:foregroundMark x1="45529" y1="60380" x2="41213" y2="60175"/>
                        <a14:foregroundMark x1="41675" y1="54573" x2="49589" y2="51696"/>
                        <a14:foregroundMark x1="49589" y1="51696" x2="45272" y2="45067"/>
                        <a14:foregroundMark x1="45272" y1="45067" x2="50976" y2="57348"/>
                        <a14:foregroundMark x1="50976" y1="57348" x2="59404" y2="55807"/>
                        <a14:foregroundMark x1="48356" y1="46660" x2="56269" y2="54419"/>
                        <a14:foregroundMark x1="56269" y1="53957" x2="47225" y2="53597"/>
                        <a14:foregroundMark x1="47225" y1="53597" x2="56526" y2="51696"/>
                        <a14:foregroundMark x1="56526" y1="51696" x2="48458" y2="52518"/>
                        <a14:foregroundMark x1="48458" y1="52518" x2="58736" y2="52724"/>
                        <a14:foregroundMark x1="58736" y1="52724" x2="51747" y2="56012"/>
                        <a14:foregroundMark x1="51747" y1="56012" x2="56218" y2="53032"/>
                        <a14:foregroundMark x1="54419" y1="54728" x2="41470" y2="54265"/>
                        <a14:foregroundMark x1="41470" y1="54265" x2="45683" y2="55807"/>
                        <a14:foregroundMark x1="47893" y1="55601" x2="44810" y2="55087"/>
                        <a14:foregroundMark x1="47122" y1="55190" x2="53083" y2="54830"/>
                        <a14:foregroundMark x1="42138" y1="61871" x2="49229" y2="60021"/>
                        <a14:foregroundMark x1="49229" y1="60021" x2="57246" y2="60534"/>
                        <a14:foregroundMark x1="57246" y1="60534" x2="57400" y2="60689"/>
                        <a14:foregroundMark x1="45221" y1="57605" x2="46557" y2="57811"/>
                        <a14:foregroundMark x1="47739" y1="60586" x2="52467" y2="60843"/>
                        <a14:foregroundMark x1="58941" y1="60997" x2="50154" y2="60534"/>
                        <a14:foregroundMark x1="50154" y1="60534" x2="51439" y2="60791"/>
                        <a14:foregroundMark x1="48510" y1="60329" x2="54882" y2="63669"/>
                        <a14:foregroundMark x1="37102" y1="62025" x2="36125" y2="59764"/>
                        <a14:foregroundMark x1="61100" y1="40904" x2="62384" y2="43936"/>
                        <a14:foregroundMark x1="61305" y1="40956" x2="63001" y2="43885"/>
                        <a14:foregroundMark x1="35920" y1="57297" x2="35766" y2="57297"/>
                        <a14:foregroundMark x1="35612" y1="57040" x2="35612" y2="57040"/>
                        <a14:foregroundMark x1="35766" y1="56732" x2="35766" y2="56732"/>
                        <a14:foregroundMark x1="35612" y1="44502" x2="35355" y2="47996"/>
                        <a14:foregroundMark x1="63515" y1="51799" x2="64052" y2="58783"/>
                        <a14:backgroundMark x1="64697" y1="61614" x2="64543" y2="60740"/>
                        <a14:backgroundMark x1="64337" y1="60123" x2="64234" y2="61768"/>
                        <a14:backgroundMark x1="64543" y1="58890" x2="64440" y2="59353"/>
                        <a14:backgroundMark x1="64440" y1="58839" x2="64645" y2="57091"/>
                        <a14:backgroundMark x1="72199" y1="54060" x2="72199" y2="54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39630" r="34425" b="34444"/>
          <a:stretch>
            <a:fillRect/>
          </a:stretch>
        </p:blipFill>
        <p:spPr bwMode="auto">
          <a:xfrm>
            <a:off x="3006470" y="2460495"/>
            <a:ext cx="1525032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CDA064-FB56-227A-EF2B-BE4658986F42}"/>
              </a:ext>
            </a:extLst>
          </p:cNvPr>
          <p:cNvSpPr txBox="1"/>
          <p:nvPr/>
        </p:nvSpPr>
        <p:spPr>
          <a:xfrm>
            <a:off x="3006470" y="3675719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5F74C03-058B-C136-1994-813CC1A9A686}"/>
              </a:ext>
            </a:extLst>
          </p:cNvPr>
          <p:cNvCxnSpPr/>
          <p:nvPr/>
        </p:nvCxnSpPr>
        <p:spPr>
          <a:xfrm flipV="1">
            <a:off x="4531502" y="2013099"/>
            <a:ext cx="834028" cy="508884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ABF-6BFE-6A6A-AADF-15C531D6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4" y="1"/>
            <a:ext cx="84113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3E043-77C9-E169-E6B8-3242AE5DE0FD}"/>
              </a:ext>
            </a:extLst>
          </p:cNvPr>
          <p:cNvSpPr txBox="1"/>
          <p:nvPr/>
        </p:nvSpPr>
        <p:spPr>
          <a:xfrm>
            <a:off x="2011615" y="5569308"/>
            <a:ext cx="195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Camera</a:t>
            </a:r>
          </a:p>
          <a:p>
            <a:pPr algn="ctr"/>
            <a:r>
              <a:rPr lang="en-PH" dirty="0"/>
              <a:t>OV5640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81709-EA68-A457-B576-7E42DBD804EB}"/>
              </a:ext>
            </a:extLst>
          </p:cNvPr>
          <p:cNvCxnSpPr>
            <a:cxnSpLocks/>
          </p:cNvCxnSpPr>
          <p:nvPr/>
        </p:nvCxnSpPr>
        <p:spPr>
          <a:xfrm flipH="1">
            <a:off x="3090336" y="3429000"/>
            <a:ext cx="84667" cy="2140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6641D0-BE0A-C20D-819E-1D8F1B6C82A9}"/>
              </a:ext>
            </a:extLst>
          </p:cNvPr>
          <p:cNvCxnSpPr>
            <a:cxnSpLocks/>
          </p:cNvCxnSpPr>
          <p:nvPr/>
        </p:nvCxnSpPr>
        <p:spPr>
          <a:xfrm flipH="1">
            <a:off x="3090336" y="3640670"/>
            <a:ext cx="1532467" cy="1928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7F62F8-9D3F-AF3E-31F0-E995D386887B}"/>
              </a:ext>
            </a:extLst>
          </p:cNvPr>
          <p:cNvSpPr txBox="1"/>
          <p:nvPr/>
        </p:nvSpPr>
        <p:spPr>
          <a:xfrm>
            <a:off x="7869766" y="2940334"/>
            <a:ext cx="2389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Microcontroller</a:t>
            </a:r>
            <a:endParaRPr lang="en-PH" dirty="0"/>
          </a:p>
          <a:p>
            <a:pPr algn="ctr"/>
            <a:r>
              <a:rPr lang="en-PH" dirty="0"/>
              <a:t>RASPBERRY PI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37605-F7D4-AEE2-707E-8A2E7F43C223}"/>
              </a:ext>
            </a:extLst>
          </p:cNvPr>
          <p:cNvCxnSpPr>
            <a:cxnSpLocks/>
          </p:cNvCxnSpPr>
          <p:nvPr/>
        </p:nvCxnSpPr>
        <p:spPr>
          <a:xfrm>
            <a:off x="7349068" y="2057400"/>
            <a:ext cx="1604738" cy="882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09CA34-4FE3-5496-0E7B-D38392ECD3F0}"/>
              </a:ext>
            </a:extLst>
          </p:cNvPr>
          <p:cNvSpPr txBox="1"/>
          <p:nvPr/>
        </p:nvSpPr>
        <p:spPr>
          <a:xfrm>
            <a:off x="8114297" y="1883962"/>
            <a:ext cx="1679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Internet &amp; GPS</a:t>
            </a:r>
            <a:endParaRPr lang="en-PH" dirty="0"/>
          </a:p>
          <a:p>
            <a:pPr algn="ctr"/>
            <a:r>
              <a:rPr lang="en-PH" dirty="0"/>
              <a:t>SIM808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E0ED2-0B79-9B59-4C63-4976781EA4F2}"/>
              </a:ext>
            </a:extLst>
          </p:cNvPr>
          <p:cNvCxnSpPr>
            <a:cxnSpLocks/>
          </p:cNvCxnSpPr>
          <p:nvPr/>
        </p:nvCxnSpPr>
        <p:spPr>
          <a:xfrm>
            <a:off x="6265334" y="939803"/>
            <a:ext cx="2505592" cy="88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E8E00B-A3E3-F2CC-C9F0-3727A77406A8}"/>
              </a:ext>
            </a:extLst>
          </p:cNvPr>
          <p:cNvSpPr txBox="1"/>
          <p:nvPr/>
        </p:nvSpPr>
        <p:spPr>
          <a:xfrm>
            <a:off x="2370150" y="1953657"/>
            <a:ext cx="1525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Power Supply</a:t>
            </a:r>
          </a:p>
          <a:p>
            <a:pPr algn="ctr"/>
            <a:r>
              <a:rPr lang="en-PH" dirty="0"/>
              <a:t>UPS HAT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CAB2D-05FC-BD4B-4B4D-F9FE40AA6145}"/>
              </a:ext>
            </a:extLst>
          </p:cNvPr>
          <p:cNvCxnSpPr>
            <a:cxnSpLocks/>
          </p:cNvCxnSpPr>
          <p:nvPr/>
        </p:nvCxnSpPr>
        <p:spPr>
          <a:xfrm flipH="1">
            <a:off x="3132669" y="1160697"/>
            <a:ext cx="1168401" cy="792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A5026E-BBD4-AFEE-465A-57C4E9FBEDE0}"/>
              </a:ext>
            </a:extLst>
          </p:cNvPr>
          <p:cNvSpPr txBox="1"/>
          <p:nvPr/>
        </p:nvSpPr>
        <p:spPr>
          <a:xfrm>
            <a:off x="7713135" y="4343211"/>
            <a:ext cx="1761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Speaker &amp; Microphone</a:t>
            </a:r>
          </a:p>
          <a:p>
            <a:pPr algn="ctr"/>
            <a:r>
              <a:rPr lang="en-PH" dirty="0"/>
              <a:t>Ear phone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6809EE-AD88-3EEA-B74B-7443AF6FAC04}"/>
              </a:ext>
            </a:extLst>
          </p:cNvPr>
          <p:cNvCxnSpPr>
            <a:cxnSpLocks/>
          </p:cNvCxnSpPr>
          <p:nvPr/>
        </p:nvCxnSpPr>
        <p:spPr>
          <a:xfrm>
            <a:off x="7944310" y="3640667"/>
            <a:ext cx="649359" cy="70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6E16DBB-FE7A-9E7F-0631-60710938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52400"/>
            <a:ext cx="841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4173572-9013-6E55-D9EF-EEA9AF4B76F5}"/>
              </a:ext>
            </a:extLst>
          </p:cNvPr>
          <p:cNvGrpSpPr/>
          <p:nvPr/>
        </p:nvGrpSpPr>
        <p:grpSpPr>
          <a:xfrm>
            <a:off x="5238079" y="671213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299F9D-9004-BA30-2574-3F64962DF940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13D034-69C3-379B-BF3E-575EA5E90086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A71617C6-9DF3-C176-B636-AD5FA81508A7}"/>
              </a:ext>
            </a:extLst>
          </p:cNvPr>
          <p:cNvSpPr/>
          <p:nvPr/>
        </p:nvSpPr>
        <p:spPr>
          <a:xfrm>
            <a:off x="759985" y="3738070"/>
            <a:ext cx="2479853" cy="2201875"/>
          </a:xfrm>
          <a:prstGeom prst="cube">
            <a:avLst>
              <a:gd name="adj" fmla="val 1968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A159F304-49BB-D559-541F-5769919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2" y="1423354"/>
            <a:ext cx="2325912" cy="13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F49E28-E40F-87C4-1962-1AB89ADC415F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596EE8-1863-6F0F-8AB1-57F2F27FAA25}"/>
              </a:ext>
            </a:extLst>
          </p:cNvPr>
          <p:cNvCxnSpPr/>
          <p:nvPr/>
        </p:nvCxnSpPr>
        <p:spPr>
          <a:xfrm flipV="1">
            <a:off x="2091349" y="2757833"/>
            <a:ext cx="0" cy="724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A356B-1BE7-4431-36E5-0BB37F1CD26F}"/>
              </a:ext>
            </a:extLst>
          </p:cNvPr>
          <p:cNvCxnSpPr>
            <a:cxnSpLocks/>
          </p:cNvCxnSpPr>
          <p:nvPr/>
        </p:nvCxnSpPr>
        <p:spPr>
          <a:xfrm flipV="1">
            <a:off x="3306473" y="1148612"/>
            <a:ext cx="2099463" cy="5192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D836E126-40FF-9257-D8A4-D9B5B12A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6673" y="786963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615639-46DB-4270-7BB8-0203327B7E90}"/>
              </a:ext>
            </a:extLst>
          </p:cNvPr>
          <p:cNvSpPr txBox="1"/>
          <p:nvPr/>
        </p:nvSpPr>
        <p:spPr>
          <a:xfrm>
            <a:off x="-3616" y="628118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sensory substitution devices and attempt to see if we could overcome the issues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3E108-631D-C562-2E53-DC8CC8EF8423}"/>
              </a:ext>
            </a:extLst>
          </p:cNvPr>
          <p:cNvSpPr txBox="1"/>
          <p:nvPr/>
        </p:nvSpPr>
        <p:spPr>
          <a:xfrm>
            <a:off x="7332149" y="3236553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Instructions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1E3FA4-FEFD-6AAD-8908-0EE9B5AA0EF9}"/>
              </a:ext>
            </a:extLst>
          </p:cNvPr>
          <p:cNvCxnSpPr>
            <a:cxnSpLocks/>
          </p:cNvCxnSpPr>
          <p:nvPr/>
        </p:nvCxnSpPr>
        <p:spPr>
          <a:xfrm>
            <a:off x="7078447" y="3033486"/>
            <a:ext cx="558625" cy="2351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D4484F80-37EB-2922-37B7-7C2F82D4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42" y="1857852"/>
            <a:ext cx="1485595" cy="1485595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26484D64-3F63-7B27-0BA9-BF57D6F86CD2}"/>
              </a:ext>
            </a:extLst>
          </p:cNvPr>
          <p:cNvSpPr txBox="1"/>
          <p:nvPr/>
        </p:nvSpPr>
        <p:spPr>
          <a:xfrm>
            <a:off x="102344" y="2945508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Process 3D Space</a:t>
            </a:r>
          </a:p>
          <a:p>
            <a:r>
              <a:rPr lang="en-PH" dirty="0"/>
              <a:t>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711F010D-BE50-6C6F-E687-332E4D6F3D93}"/>
              </a:ext>
            </a:extLst>
          </p:cNvPr>
          <p:cNvSpPr txBox="1"/>
          <p:nvPr/>
        </p:nvSpPr>
        <p:spPr>
          <a:xfrm>
            <a:off x="3134753" y="1716583"/>
            <a:ext cx="2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Filter only 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3F80835-7466-BED3-ED7B-5E820656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5" y="3343448"/>
            <a:ext cx="2461565" cy="24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ED68526F-6863-A450-1456-3B868E914565}"/>
              </a:ext>
            </a:extLst>
          </p:cNvPr>
          <p:cNvSpPr txBox="1"/>
          <p:nvPr/>
        </p:nvSpPr>
        <p:spPr>
          <a:xfrm>
            <a:off x="9940003" y="5481519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</a:t>
            </a:r>
          </a:p>
        </p:txBody>
      </p: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675737EA-8DAF-533F-E899-23D206847E60}"/>
              </a:ext>
            </a:extLst>
          </p:cNvPr>
          <p:cNvCxnSpPr>
            <a:cxnSpLocks/>
          </p:cNvCxnSpPr>
          <p:nvPr/>
        </p:nvCxnSpPr>
        <p:spPr>
          <a:xfrm>
            <a:off x="8395607" y="3591838"/>
            <a:ext cx="1004426" cy="4900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B6C5447B-EECD-BD17-C8C9-83BEB9DC8DB5}"/>
              </a:ext>
            </a:extLst>
          </p:cNvPr>
          <p:cNvSpPr txBox="1"/>
          <p:nvPr/>
        </p:nvSpPr>
        <p:spPr>
          <a:xfrm>
            <a:off x="8059123" y="2436891"/>
            <a:ext cx="134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Information</a:t>
            </a:r>
          </a:p>
        </p:txBody>
      </p: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5CCC2021-E9D5-C91D-B4F5-8BA3F76E1510}"/>
              </a:ext>
            </a:extLst>
          </p:cNvPr>
          <p:cNvCxnSpPr>
            <a:cxnSpLocks/>
          </p:cNvCxnSpPr>
          <p:nvPr/>
        </p:nvCxnSpPr>
        <p:spPr>
          <a:xfrm flipH="1" flipV="1">
            <a:off x="8961122" y="2820912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D26B8240-EDB1-E760-C18F-BF756A4537E3}"/>
              </a:ext>
            </a:extLst>
          </p:cNvPr>
          <p:cNvCxnSpPr>
            <a:cxnSpLocks/>
          </p:cNvCxnSpPr>
          <p:nvPr/>
        </p:nvCxnSpPr>
        <p:spPr>
          <a:xfrm flipH="1" flipV="1">
            <a:off x="7011525" y="1649445"/>
            <a:ext cx="1348227" cy="7709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0401B0E-4993-3371-9BE5-3F5C49B2B51C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44489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4C9D-9CEF-81E1-CCA9-2995A800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6D91BE-A93F-A600-5C9F-0B3A6B9FBF1A}"/>
              </a:ext>
            </a:extLst>
          </p:cNvPr>
          <p:cNvGrpSpPr/>
          <p:nvPr/>
        </p:nvGrpSpPr>
        <p:grpSpPr>
          <a:xfrm>
            <a:off x="5238079" y="949191"/>
            <a:ext cx="1715844" cy="4379974"/>
            <a:chOff x="4926370" y="605342"/>
            <a:chExt cx="2349162" cy="59966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D89F52-A366-9678-09EE-BD45790AA70C}"/>
                </a:ext>
              </a:extLst>
            </p:cNvPr>
            <p:cNvSpPr/>
            <p:nvPr/>
          </p:nvSpPr>
          <p:spPr>
            <a:xfrm>
              <a:off x="4926370" y="605847"/>
              <a:ext cx="1169631" cy="5996114"/>
            </a:xfrm>
            <a:custGeom>
              <a:avLst/>
              <a:gdLst>
                <a:gd name="connsiteX0" fmla="*/ 632158 w 1169631"/>
                <a:gd name="connsiteY0" fmla="*/ 1107792 h 5996114"/>
                <a:gd name="connsiteX1" fmla="*/ 1169631 w 1169631"/>
                <a:gd name="connsiteY1" fmla="*/ 1107792 h 5996114"/>
                <a:gd name="connsiteX2" fmla="*/ 1169631 w 1169631"/>
                <a:gd name="connsiteY2" fmla="*/ 3489003 h 5996114"/>
                <a:gd name="connsiteX3" fmla="*/ 1115383 w 1169631"/>
                <a:gd name="connsiteY3" fmla="*/ 3489003 h 5996114"/>
                <a:gd name="connsiteX4" fmla="*/ 1115383 w 1169631"/>
                <a:gd name="connsiteY4" fmla="*/ 5707940 h 5996114"/>
                <a:gd name="connsiteX5" fmla="*/ 827470 w 1169631"/>
                <a:gd name="connsiteY5" fmla="*/ 5996114 h 5996114"/>
                <a:gd name="connsiteX6" fmla="*/ 539192 w 1169631"/>
                <a:gd name="connsiteY6" fmla="*/ 5707940 h 5996114"/>
                <a:gd name="connsiteX7" fmla="*/ 536691 w 1169631"/>
                <a:gd name="connsiteY7" fmla="*/ 1886591 h 5996114"/>
                <a:gd name="connsiteX8" fmla="*/ 427154 w 1169631"/>
                <a:gd name="connsiteY8" fmla="*/ 1886591 h 5996114"/>
                <a:gd name="connsiteX9" fmla="*/ 427154 w 1169631"/>
                <a:gd name="connsiteY9" fmla="*/ 3259975 h 5996114"/>
                <a:gd name="connsiteX10" fmla="*/ 212092 w 1169631"/>
                <a:gd name="connsiteY10" fmla="*/ 3474829 h 5996114"/>
                <a:gd name="connsiteX11" fmla="*/ 0 w 1169631"/>
                <a:gd name="connsiteY11" fmla="*/ 3259975 h 5996114"/>
                <a:gd name="connsiteX12" fmla="*/ 0 w 1169631"/>
                <a:gd name="connsiteY12" fmla="*/ 1736772 h 5996114"/>
                <a:gd name="connsiteX13" fmla="*/ 632158 w 1169631"/>
                <a:gd name="connsiteY13" fmla="*/ 1107792 h 5996114"/>
                <a:gd name="connsiteX14" fmla="*/ 1169631 w 1169631"/>
                <a:gd name="connsiteY14" fmla="*/ 0 h 5996114"/>
                <a:gd name="connsiteX15" fmla="*/ 1169631 w 1169631"/>
                <a:gd name="connsiteY15" fmla="*/ 981289 h 5996114"/>
                <a:gd name="connsiteX16" fmla="*/ 1075629 w 1169631"/>
                <a:gd name="connsiteY16" fmla="*/ 971812 h 5996114"/>
                <a:gd name="connsiteX17" fmla="*/ 683540 w 1169631"/>
                <a:gd name="connsiteY17" fmla="*/ 490699 h 5996114"/>
                <a:gd name="connsiteX18" fmla="*/ 1075612 w 1169631"/>
                <a:gd name="connsiteY18" fmla="*/ 9473 h 59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9631" h="5996114">
                  <a:moveTo>
                    <a:pt x="632158" y="1107792"/>
                  </a:moveTo>
                  <a:lnTo>
                    <a:pt x="1169631" y="1107792"/>
                  </a:lnTo>
                  <a:lnTo>
                    <a:pt x="1169631" y="3489003"/>
                  </a:lnTo>
                  <a:lnTo>
                    <a:pt x="1115383" y="3489003"/>
                  </a:lnTo>
                  <a:lnTo>
                    <a:pt x="1115383" y="5707940"/>
                  </a:lnTo>
                  <a:cubicBezTo>
                    <a:pt x="1115383" y="5866879"/>
                    <a:pt x="986513" y="5996114"/>
                    <a:pt x="827470" y="5996114"/>
                  </a:cubicBezTo>
                  <a:cubicBezTo>
                    <a:pt x="668323" y="5996114"/>
                    <a:pt x="539192" y="5866879"/>
                    <a:pt x="539192" y="5707940"/>
                  </a:cubicBezTo>
                  <a:cubicBezTo>
                    <a:pt x="539192" y="5472399"/>
                    <a:pt x="536691" y="1886591"/>
                    <a:pt x="536691" y="1886591"/>
                  </a:cubicBezTo>
                  <a:lnTo>
                    <a:pt x="427154" y="1886591"/>
                  </a:lnTo>
                  <a:lnTo>
                    <a:pt x="427154" y="3259975"/>
                  </a:lnTo>
                  <a:cubicBezTo>
                    <a:pt x="427154" y="3378632"/>
                    <a:pt x="330905" y="3474829"/>
                    <a:pt x="212092" y="3474829"/>
                  </a:cubicBezTo>
                  <a:cubicBezTo>
                    <a:pt x="93331" y="3474829"/>
                    <a:pt x="0" y="3378528"/>
                    <a:pt x="0" y="3259975"/>
                  </a:cubicBezTo>
                  <a:lnTo>
                    <a:pt x="0" y="1736772"/>
                  </a:lnTo>
                  <a:cubicBezTo>
                    <a:pt x="0" y="1389556"/>
                    <a:pt x="284474" y="1107792"/>
                    <a:pt x="632158" y="1107792"/>
                  </a:cubicBezTo>
                  <a:close/>
                  <a:moveTo>
                    <a:pt x="1169631" y="0"/>
                  </a:moveTo>
                  <a:lnTo>
                    <a:pt x="1169631" y="981289"/>
                  </a:lnTo>
                  <a:lnTo>
                    <a:pt x="1075629" y="971812"/>
                  </a:lnTo>
                  <a:cubicBezTo>
                    <a:pt x="851799" y="926004"/>
                    <a:pt x="683586" y="727941"/>
                    <a:pt x="683540" y="490699"/>
                  </a:cubicBezTo>
                  <a:cubicBezTo>
                    <a:pt x="683540" y="253275"/>
                    <a:pt x="851747" y="55266"/>
                    <a:pt x="1075612" y="9473"/>
                  </a:cubicBezTo>
                  <a:close/>
                </a:path>
              </a:pathLst>
            </a:custGeom>
            <a:solidFill>
              <a:schemeClr val="tx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A44838-584E-91CC-265D-CDBE2AAC730F}"/>
                </a:ext>
              </a:extLst>
            </p:cNvPr>
            <p:cNvSpPr/>
            <p:nvPr/>
          </p:nvSpPr>
          <p:spPr>
            <a:xfrm>
              <a:off x="6096000" y="605342"/>
              <a:ext cx="1179532" cy="5996618"/>
            </a:xfrm>
            <a:custGeom>
              <a:avLst/>
              <a:gdLst>
                <a:gd name="connsiteX0" fmla="*/ 0 w 1179532"/>
                <a:gd name="connsiteY0" fmla="*/ 1108296 h 5996618"/>
                <a:gd name="connsiteX1" fmla="*/ 547477 w 1179532"/>
                <a:gd name="connsiteY1" fmla="*/ 1108296 h 5996618"/>
                <a:gd name="connsiteX2" fmla="*/ 1179532 w 1179532"/>
                <a:gd name="connsiteY2" fmla="*/ 1737276 h 5996618"/>
                <a:gd name="connsiteX3" fmla="*/ 1179532 w 1179532"/>
                <a:gd name="connsiteY3" fmla="*/ 3260479 h 5996618"/>
                <a:gd name="connsiteX4" fmla="*/ 967283 w 1179532"/>
                <a:gd name="connsiteY4" fmla="*/ 3475333 h 5996618"/>
                <a:gd name="connsiteX5" fmla="*/ 752273 w 1179532"/>
                <a:gd name="connsiteY5" fmla="*/ 3260479 h 5996618"/>
                <a:gd name="connsiteX6" fmla="*/ 752273 w 1179532"/>
                <a:gd name="connsiteY6" fmla="*/ 1887095 h 5996618"/>
                <a:gd name="connsiteX7" fmla="*/ 641434 w 1179532"/>
                <a:gd name="connsiteY7" fmla="*/ 1887095 h 5996618"/>
                <a:gd name="connsiteX8" fmla="*/ 641434 w 1179532"/>
                <a:gd name="connsiteY8" fmla="*/ 5708444 h 5996618"/>
                <a:gd name="connsiteX9" fmla="*/ 352270 w 1179532"/>
                <a:gd name="connsiteY9" fmla="*/ 5996618 h 5996618"/>
                <a:gd name="connsiteX10" fmla="*/ 64044 w 1179532"/>
                <a:gd name="connsiteY10" fmla="*/ 5708444 h 5996618"/>
                <a:gd name="connsiteX11" fmla="*/ 64044 w 1179532"/>
                <a:gd name="connsiteY11" fmla="*/ 3489507 h 5996618"/>
                <a:gd name="connsiteX12" fmla="*/ 0 w 1179532"/>
                <a:gd name="connsiteY12" fmla="*/ 3489507 h 5996618"/>
                <a:gd name="connsiteX13" fmla="*/ 5002 w 1179532"/>
                <a:gd name="connsiteY13" fmla="*/ 0 h 5996618"/>
                <a:gd name="connsiteX14" fmla="*/ 495992 w 1179532"/>
                <a:gd name="connsiteY14" fmla="*/ 491203 h 5996618"/>
                <a:gd name="connsiteX15" fmla="*/ 5002 w 1179532"/>
                <a:gd name="connsiteY15" fmla="*/ 982297 h 5996618"/>
                <a:gd name="connsiteX16" fmla="*/ 0 w 1179532"/>
                <a:gd name="connsiteY16" fmla="*/ 981793 h 5996618"/>
                <a:gd name="connsiteX17" fmla="*/ 0 w 1179532"/>
                <a:gd name="connsiteY17" fmla="*/ 504 h 599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532" h="5996618">
                  <a:moveTo>
                    <a:pt x="0" y="1108296"/>
                  </a:moveTo>
                  <a:lnTo>
                    <a:pt x="547477" y="1108296"/>
                  </a:lnTo>
                  <a:cubicBezTo>
                    <a:pt x="894849" y="1108296"/>
                    <a:pt x="1179532" y="1390060"/>
                    <a:pt x="1179532" y="1737276"/>
                  </a:cubicBezTo>
                  <a:lnTo>
                    <a:pt x="1179532" y="3260479"/>
                  </a:lnTo>
                  <a:cubicBezTo>
                    <a:pt x="1179532" y="3379136"/>
                    <a:pt x="1086097" y="3475333"/>
                    <a:pt x="967283" y="3475333"/>
                  </a:cubicBezTo>
                  <a:cubicBezTo>
                    <a:pt x="848679" y="3475333"/>
                    <a:pt x="752273" y="3379032"/>
                    <a:pt x="752273" y="3260479"/>
                  </a:cubicBezTo>
                  <a:lnTo>
                    <a:pt x="752273" y="1887095"/>
                  </a:lnTo>
                  <a:lnTo>
                    <a:pt x="641434" y="1887095"/>
                  </a:lnTo>
                  <a:lnTo>
                    <a:pt x="641434" y="5708444"/>
                  </a:lnTo>
                  <a:cubicBezTo>
                    <a:pt x="641434" y="5867383"/>
                    <a:pt x="511417" y="5996618"/>
                    <a:pt x="352270" y="5996618"/>
                  </a:cubicBezTo>
                  <a:cubicBezTo>
                    <a:pt x="192915" y="5996618"/>
                    <a:pt x="64044" y="5867383"/>
                    <a:pt x="64044" y="5708444"/>
                  </a:cubicBezTo>
                  <a:lnTo>
                    <a:pt x="64044" y="3489507"/>
                  </a:lnTo>
                  <a:lnTo>
                    <a:pt x="0" y="3489507"/>
                  </a:lnTo>
                  <a:close/>
                  <a:moveTo>
                    <a:pt x="5002" y="0"/>
                  </a:moveTo>
                  <a:cubicBezTo>
                    <a:pt x="276083" y="0"/>
                    <a:pt x="495992" y="219809"/>
                    <a:pt x="495992" y="491203"/>
                  </a:cubicBezTo>
                  <a:cubicBezTo>
                    <a:pt x="495992" y="762337"/>
                    <a:pt x="276083" y="982297"/>
                    <a:pt x="5002" y="982297"/>
                  </a:cubicBezTo>
                  <a:lnTo>
                    <a:pt x="0" y="981793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chemeClr val="bg1"/>
            </a:solidFill>
            <a:ln w="65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</p:grpSp>
      <p:sp>
        <p:nvSpPr>
          <p:cNvPr id="45" name="Cube 44">
            <a:extLst>
              <a:ext uri="{FF2B5EF4-FFF2-40B4-BE49-F238E27FC236}">
                <a16:creationId xmlns:a16="http://schemas.microsoft.com/office/drawing/2014/main" id="{7DFEB69B-89FF-EF17-A1E6-E94880071E37}"/>
              </a:ext>
            </a:extLst>
          </p:cNvPr>
          <p:cNvSpPr/>
          <p:nvPr/>
        </p:nvSpPr>
        <p:spPr>
          <a:xfrm>
            <a:off x="250271" y="1144819"/>
            <a:ext cx="758253" cy="615140"/>
          </a:xfrm>
          <a:prstGeom prst="cube">
            <a:avLst>
              <a:gd name="adj" fmla="val 303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12" descr="What is a Spectrogram? The Producer's Guide to Visual Audio | LANDR">
            <a:extLst>
              <a:ext uri="{FF2B5EF4-FFF2-40B4-BE49-F238E27FC236}">
                <a16:creationId xmlns:a16="http://schemas.microsoft.com/office/drawing/2014/main" id="{4260A3E8-CEF8-888E-DB49-9D1400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10" y="1144819"/>
            <a:ext cx="1093571" cy="6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1540569-93F8-E798-0E9E-3C5C223E8C5C}"/>
              </a:ext>
            </a:extLst>
          </p:cNvPr>
          <p:cNvSpPr txBox="1"/>
          <p:nvPr/>
        </p:nvSpPr>
        <p:spPr>
          <a:xfrm>
            <a:off x="883314" y="671213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Converts 3D visual data into sound</a:t>
            </a:r>
            <a:endParaRPr lang="en-PH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755B9B-4094-5232-4A8F-0AD2A8C13687}"/>
              </a:ext>
            </a:extLst>
          </p:cNvPr>
          <p:cNvCxnSpPr>
            <a:cxnSpLocks/>
          </p:cNvCxnSpPr>
          <p:nvPr/>
        </p:nvCxnSpPr>
        <p:spPr>
          <a:xfrm>
            <a:off x="1087117" y="1287983"/>
            <a:ext cx="13707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Ear Icons - Free SVG &amp; PNG Ear Images - Noun Project">
            <a:extLst>
              <a:ext uri="{FF2B5EF4-FFF2-40B4-BE49-F238E27FC236}">
                <a16:creationId xmlns:a16="http://schemas.microsoft.com/office/drawing/2014/main" id="{3201855C-D978-DA54-7F02-8B4C3230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077" y="1021614"/>
            <a:ext cx="521797" cy="5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EB58C04-35D3-8C84-0BD6-4E9BCC4DA068}"/>
              </a:ext>
            </a:extLst>
          </p:cNvPr>
          <p:cNvSpPr txBox="1"/>
          <p:nvPr/>
        </p:nvSpPr>
        <p:spPr>
          <a:xfrm>
            <a:off x="-3616" y="565784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forward the progress of </a:t>
            </a:r>
            <a:r>
              <a:rPr lang="en-US" sz="1400" b="1" dirty="0"/>
              <a:t>sensory substitution devices </a:t>
            </a:r>
            <a:r>
              <a:rPr lang="en-US" sz="1400" dirty="0"/>
              <a:t>and attempt to see if we could overcome the </a:t>
            </a:r>
            <a:r>
              <a:rPr lang="en-US" sz="1400" u="sng" dirty="0"/>
              <a:t>issues</a:t>
            </a:r>
            <a:r>
              <a:rPr lang="en-US" sz="1400" dirty="0"/>
              <a:t> they faced in societal wide implementation</a:t>
            </a:r>
            <a:endParaRPr lang="en-PH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4F483C-005B-992E-5ECF-008A62AFA579}"/>
              </a:ext>
            </a:extLst>
          </p:cNvPr>
          <p:cNvSpPr txBox="1"/>
          <p:nvPr/>
        </p:nvSpPr>
        <p:spPr>
          <a:xfrm>
            <a:off x="8164166" y="1554889"/>
            <a:ext cx="1114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Instructions</a:t>
            </a:r>
          </a:p>
        </p:txBody>
      </p:sp>
      <p:pic>
        <p:nvPicPr>
          <p:cNvPr id="4106" name="Picture 4105">
            <a:extLst>
              <a:ext uri="{FF2B5EF4-FFF2-40B4-BE49-F238E27FC236}">
                <a16:creationId xmlns:a16="http://schemas.microsoft.com/office/drawing/2014/main" id="{74DC034C-CA50-B8D0-BD12-8B99C4B19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78" y="1718317"/>
            <a:ext cx="1212553" cy="1212553"/>
          </a:xfrm>
          <a:prstGeom prst="rect">
            <a:avLst/>
          </a:prstGeom>
        </p:spPr>
      </p:pic>
      <p:sp>
        <p:nvSpPr>
          <p:cNvPr id="4107" name="TextBox 4106">
            <a:extLst>
              <a:ext uri="{FF2B5EF4-FFF2-40B4-BE49-F238E27FC236}">
                <a16:creationId xmlns:a16="http://schemas.microsoft.com/office/drawing/2014/main" id="{FF1FA455-D4AD-4D1F-DA4A-92A2C7F2C56C}"/>
              </a:ext>
            </a:extLst>
          </p:cNvPr>
          <p:cNvSpPr txBox="1"/>
          <p:nvPr/>
        </p:nvSpPr>
        <p:spPr>
          <a:xfrm>
            <a:off x="1066124" y="1346231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Process 3D</a:t>
            </a:r>
          </a:p>
          <a:p>
            <a:r>
              <a:rPr lang="en-PH" sz="1400" dirty="0"/>
              <a:t>space into audio</a:t>
            </a:r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606F5D85-FA15-DBA2-E070-4FFACF85E2C8}"/>
              </a:ext>
            </a:extLst>
          </p:cNvPr>
          <p:cNvSpPr txBox="1"/>
          <p:nvPr/>
        </p:nvSpPr>
        <p:spPr>
          <a:xfrm>
            <a:off x="3799384" y="1341668"/>
            <a:ext cx="218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/>
              <a:t>Filters only</a:t>
            </a:r>
          </a:p>
          <a:p>
            <a:r>
              <a:rPr lang="en-PH" sz="1400" dirty="0"/>
              <a:t>necessary data</a:t>
            </a:r>
          </a:p>
        </p:txBody>
      </p:sp>
      <p:pic>
        <p:nvPicPr>
          <p:cNvPr id="4114" name="Picture 18" descr="Gear Icon Vector Art, Icons, and Graphics for Free Download">
            <a:extLst>
              <a:ext uri="{FF2B5EF4-FFF2-40B4-BE49-F238E27FC236}">
                <a16:creationId xmlns:a16="http://schemas.microsoft.com/office/drawing/2014/main" id="{4ADA94D7-B96E-8C10-A555-2BBC96A7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579" y="807328"/>
            <a:ext cx="1200155" cy="120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F1FE1B16-EB32-E1E4-785C-B16F180324C9}"/>
              </a:ext>
            </a:extLst>
          </p:cNvPr>
          <p:cNvSpPr txBox="1"/>
          <p:nvPr/>
        </p:nvSpPr>
        <p:spPr>
          <a:xfrm>
            <a:off x="8176831" y="979915"/>
            <a:ext cx="108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Information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A6B5A881-435F-4FA1-B459-4F68332A4482}"/>
              </a:ext>
            </a:extLst>
          </p:cNvPr>
          <p:cNvSpPr txBox="1"/>
          <p:nvPr/>
        </p:nvSpPr>
        <p:spPr>
          <a:xfrm>
            <a:off x="7190602" y="607740"/>
            <a:ext cx="4089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system unique to everyone</a:t>
            </a:r>
            <a:endParaRPr lang="en-P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20ABF-1562-4256-6D76-673C75845CEE}"/>
              </a:ext>
            </a:extLst>
          </p:cNvPr>
          <p:cNvCxnSpPr>
            <a:cxnSpLocks/>
          </p:cNvCxnSpPr>
          <p:nvPr/>
        </p:nvCxnSpPr>
        <p:spPr>
          <a:xfrm>
            <a:off x="3868566" y="1287983"/>
            <a:ext cx="136951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6142DA-A6BA-5043-B60A-FCB24E338898}"/>
              </a:ext>
            </a:extLst>
          </p:cNvPr>
          <p:cNvSpPr txBox="1"/>
          <p:nvPr/>
        </p:nvSpPr>
        <p:spPr>
          <a:xfrm>
            <a:off x="1144462" y="2190828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Based on Brain visual techniques</a:t>
            </a:r>
            <a:endParaRPr lang="en-P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51F66-ACD1-6528-5D24-8044AEAA5B0C}"/>
              </a:ext>
            </a:extLst>
          </p:cNvPr>
          <p:cNvSpPr txBox="1"/>
          <p:nvPr/>
        </p:nvSpPr>
        <p:spPr>
          <a:xfrm>
            <a:off x="471861" y="2746203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Visual movement </a:t>
            </a:r>
            <a:r>
              <a:rPr lang="en-US" dirty="0"/>
              <a:t>is proportional to depth at focus point, but is inversely proportional to peripheral changes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Audio spectrum </a:t>
            </a:r>
            <a:r>
              <a:rPr lang="en-US" dirty="0"/>
              <a:t>is unequally scaled based on the Equal-loudness contour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Focus radius </a:t>
            </a:r>
            <a:r>
              <a:rPr lang="en-US" dirty="0"/>
              <a:t>is proportional the frequency spectrum, but is inversely proportional to frequency detail</a:t>
            </a:r>
            <a:endParaRPr lang="en-P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2EDD-6EF9-484A-DC2B-DACF867E79E7}"/>
              </a:ext>
            </a:extLst>
          </p:cNvPr>
          <p:cNvCxnSpPr>
            <a:cxnSpLocks/>
          </p:cNvCxnSpPr>
          <p:nvPr/>
        </p:nvCxnSpPr>
        <p:spPr>
          <a:xfrm>
            <a:off x="6717300" y="1517512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58B05-023F-96C5-1A91-E2BC991E0F7C}"/>
              </a:ext>
            </a:extLst>
          </p:cNvPr>
          <p:cNvCxnSpPr>
            <a:cxnSpLocks/>
          </p:cNvCxnSpPr>
          <p:nvPr/>
        </p:nvCxnSpPr>
        <p:spPr>
          <a:xfrm flipH="1">
            <a:off x="6717300" y="1305754"/>
            <a:ext cx="4025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245C5-57F1-A042-81AC-A8C80FC36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689" y="1972331"/>
            <a:ext cx="704525" cy="704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43300C-E431-950F-D191-C45D3DC6C66B}"/>
              </a:ext>
            </a:extLst>
          </p:cNvPr>
          <p:cNvSpPr txBox="1"/>
          <p:nvPr/>
        </p:nvSpPr>
        <p:spPr>
          <a:xfrm>
            <a:off x="7865912" y="2092964"/>
            <a:ext cx="38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 allow custom controls</a:t>
            </a:r>
            <a:endParaRPr lang="en-P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9020B7-257B-440C-3FD1-8EDBA3ABBF43}"/>
              </a:ext>
            </a:extLst>
          </p:cNvPr>
          <p:cNvSpPr txBox="1"/>
          <p:nvPr/>
        </p:nvSpPr>
        <p:spPr>
          <a:xfrm>
            <a:off x="7190604" y="2742864"/>
            <a:ext cx="43879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Hand gestures</a:t>
            </a:r>
            <a:r>
              <a:rPr lang="en-US" dirty="0"/>
              <a:t> to navigate the system (hand gestures detected by camera)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Virtual world</a:t>
            </a:r>
            <a:r>
              <a:rPr lang="en-US" dirty="0"/>
              <a:t> where the physical and digital interfaces meet (google maps and actual physical map)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en-US" b="1" dirty="0"/>
              <a:t>Broader adaption </a:t>
            </a:r>
            <a:r>
              <a:rPr lang="en-US" dirty="0"/>
              <a:t>through demand from non-impaired users, supporting distribution and sustainability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095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501E4-541F-4946-EBF5-B3D36C38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ice Recognition Technologies: Applications and Benefits">
            <a:extLst>
              <a:ext uri="{FF2B5EF4-FFF2-40B4-BE49-F238E27FC236}">
                <a16:creationId xmlns:a16="http://schemas.microsoft.com/office/drawing/2014/main" id="{D0BDC10C-237A-4B4A-B2A3-99A40BADF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12088"/>
          <a:stretch>
            <a:fillRect/>
          </a:stretch>
        </p:blipFill>
        <p:spPr bwMode="auto">
          <a:xfrm>
            <a:off x="6267207" y="7606803"/>
            <a:ext cx="2213134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Open Sources Real-Time Hand Gesture Recognition Algorithm For  Developers - Tech">
            <a:extLst>
              <a:ext uri="{FF2B5EF4-FFF2-40B4-BE49-F238E27FC236}">
                <a16:creationId xmlns:a16="http://schemas.microsoft.com/office/drawing/2014/main" id="{42356790-15F2-1394-E2D8-B04440989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r="19519"/>
          <a:stretch>
            <a:fillRect/>
          </a:stretch>
        </p:blipFill>
        <p:spPr bwMode="auto">
          <a:xfrm>
            <a:off x="6277291" y="5524548"/>
            <a:ext cx="2213133" cy="15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8A6ED22-BA46-2B9E-86C1-8D240DC592BF}"/>
              </a:ext>
            </a:extLst>
          </p:cNvPr>
          <p:cNvGrpSpPr/>
          <p:nvPr/>
        </p:nvGrpSpPr>
        <p:grpSpPr>
          <a:xfrm>
            <a:off x="294292" y="3429000"/>
            <a:ext cx="2213137" cy="1826454"/>
            <a:chOff x="283322" y="315790"/>
            <a:chExt cx="2213137" cy="182645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8120FFC-3802-6131-1401-E3B7868F3A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1" t="5966" r="10839" b="14648"/>
            <a:stretch>
              <a:fillRect/>
            </a:stretch>
          </p:blipFill>
          <p:spPr bwMode="auto">
            <a:xfrm>
              <a:off x="289665" y="315790"/>
              <a:ext cx="2202709" cy="15549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7D465-E567-576D-5506-5395D0BC7E57}"/>
                </a:ext>
              </a:extLst>
            </p:cNvPr>
            <p:cNvSpPr txBox="1"/>
            <p:nvPr/>
          </p:nvSpPr>
          <p:spPr>
            <a:xfrm>
              <a:off x="283322" y="1880634"/>
              <a:ext cx="2213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76508E5-07AA-8C4F-4DF0-28CA2C5A6F86}"/>
              </a:ext>
            </a:extLst>
          </p:cNvPr>
          <p:cNvGrpSpPr/>
          <p:nvPr/>
        </p:nvGrpSpPr>
        <p:grpSpPr>
          <a:xfrm>
            <a:off x="6278764" y="3441781"/>
            <a:ext cx="2213139" cy="1826455"/>
            <a:chOff x="5894774" y="366943"/>
            <a:chExt cx="2213139" cy="1826455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DFFB9241-B6F3-964B-0D8F-4DF0B386A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9" t="20089" r="22671" b="24366"/>
            <a:stretch>
              <a:fillRect/>
            </a:stretch>
          </p:blipFill>
          <p:spPr bwMode="auto">
            <a:xfrm>
              <a:off x="5894774" y="368556"/>
              <a:ext cx="2213135" cy="1563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F894A75-E91D-B87D-D07C-F6BAE98EE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6" t="6380" r="11242" b="12560"/>
            <a:stretch/>
          </p:blipFill>
          <p:spPr bwMode="auto">
            <a:xfrm>
              <a:off x="5894777" y="366943"/>
              <a:ext cx="2213136" cy="1564845"/>
            </a:xfrm>
            <a:custGeom>
              <a:avLst/>
              <a:gdLst>
                <a:gd name="connsiteX0" fmla="*/ 0 w 2116952"/>
                <a:gd name="connsiteY0" fmla="*/ 0 h 1554978"/>
                <a:gd name="connsiteX1" fmla="*/ 2116952 w 2116952"/>
                <a:gd name="connsiteY1" fmla="*/ 0 h 1554978"/>
                <a:gd name="connsiteX2" fmla="*/ 2116952 w 2116952"/>
                <a:gd name="connsiteY2" fmla="*/ 1 h 1554978"/>
                <a:gd name="connsiteX3" fmla="*/ 0 w 2116952"/>
                <a:gd name="connsiteY3" fmla="*/ 1554978 h 15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952" h="1554978">
                  <a:moveTo>
                    <a:pt x="0" y="0"/>
                  </a:moveTo>
                  <a:lnTo>
                    <a:pt x="2116952" y="0"/>
                  </a:lnTo>
                  <a:lnTo>
                    <a:pt x="2116952" y="1"/>
                  </a:lnTo>
                  <a:lnTo>
                    <a:pt x="0" y="155497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85405E-4F43-C556-2004-B3E6EBEA29B9}"/>
                </a:ext>
              </a:extLst>
            </p:cNvPr>
            <p:cNvSpPr txBox="1"/>
            <p:nvPr/>
          </p:nvSpPr>
          <p:spPr>
            <a:xfrm>
              <a:off x="5894775" y="1931788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Point Cloud Projection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38BA30-EF46-A4CC-BDEE-962BEDA5CB8A}"/>
              </a:ext>
            </a:extLst>
          </p:cNvPr>
          <p:cNvGrpSpPr/>
          <p:nvPr/>
        </p:nvGrpSpPr>
        <p:grpSpPr>
          <a:xfrm>
            <a:off x="3200770" y="3298194"/>
            <a:ext cx="2155825" cy="1695650"/>
            <a:chOff x="3082925" y="184984"/>
            <a:chExt cx="2155825" cy="16956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9E05FD-2C2F-EC87-C693-512A7C5C2F8E}"/>
                </a:ext>
              </a:extLst>
            </p:cNvPr>
            <p:cNvSpPr txBox="1"/>
            <p:nvPr/>
          </p:nvSpPr>
          <p:spPr>
            <a:xfrm>
              <a:off x="3082925" y="1619024"/>
              <a:ext cx="21558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OV5640</a:t>
              </a:r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 Camera: 5MP 160° </a:t>
              </a:r>
            </a:p>
          </p:txBody>
        </p:sp>
        <p:pic>
          <p:nvPicPr>
            <p:cNvPr id="87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1E57E3C1-5537-E40F-AA67-F7388FC14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t="12837" r="34871" b="50203"/>
            <a:stretch>
              <a:fillRect/>
            </a:stretch>
          </p:blipFill>
          <p:spPr bwMode="auto">
            <a:xfrm>
              <a:off x="3082925" y="613822"/>
              <a:ext cx="866775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OmniVision OV5640 5mp MIPI Camera Module 24pin Auto Focus">
              <a:extLst>
                <a:ext uri="{FF2B5EF4-FFF2-40B4-BE49-F238E27FC236}">
                  <a16:creationId xmlns:a16="http://schemas.microsoft.com/office/drawing/2014/main" id="{DB914AC1-23EF-301E-6C18-847A059B38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8" t="12837" r="34929" b="50203"/>
            <a:stretch>
              <a:fillRect/>
            </a:stretch>
          </p:blipFill>
          <p:spPr bwMode="auto">
            <a:xfrm>
              <a:off x="4366249" y="613822"/>
              <a:ext cx="872501" cy="100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75F7A0B-5604-613D-938A-7C3C3B4624CA}"/>
                </a:ext>
              </a:extLst>
            </p:cNvPr>
            <p:cNvSpPr/>
            <p:nvPr/>
          </p:nvSpPr>
          <p:spPr>
            <a:xfrm>
              <a:off x="3184525" y="1530350"/>
              <a:ext cx="1927225" cy="8889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B3F6FF11-6032-395D-65C5-7DF84187CA46}"/>
                </a:ext>
              </a:extLst>
            </p:cNvPr>
            <p:cNvSpPr/>
            <p:nvPr/>
          </p:nvSpPr>
          <p:spPr>
            <a:xfrm rot="16200000">
              <a:off x="4078626" y="-152256"/>
              <a:ext cx="167228" cy="1291855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1ACB42-57FE-2A1E-9824-FE97EB08DB5E}"/>
                </a:ext>
              </a:extLst>
            </p:cNvPr>
            <p:cNvSpPr txBox="1"/>
            <p:nvPr/>
          </p:nvSpPr>
          <p:spPr>
            <a:xfrm>
              <a:off x="3106313" y="184984"/>
              <a:ext cx="21324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dirty="0">
                  <a:latin typeface="Arial" panose="020B0604020202020204" pitchFamily="34" charset="0"/>
                  <a:cs typeface="Arial" panose="020B0604020202020204" pitchFamily="34" charset="0"/>
                </a:rPr>
                <a:t>10 cm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91630B9-EDFE-9CF3-269B-CAB7FA7FCA5D}"/>
              </a:ext>
            </a:extLst>
          </p:cNvPr>
          <p:cNvCxnSpPr/>
          <p:nvPr/>
        </p:nvCxnSpPr>
        <p:spPr>
          <a:xfrm>
            <a:off x="2615976" y="421582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47DBE31-548E-1D9C-04F6-3A1C7E5A88FB}"/>
              </a:ext>
            </a:extLst>
          </p:cNvPr>
          <p:cNvSpPr/>
          <p:nvPr/>
        </p:nvSpPr>
        <p:spPr>
          <a:xfrm>
            <a:off x="6277296" y="3438053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B1224-5162-8865-03A1-F69A3D4841D8}"/>
              </a:ext>
            </a:extLst>
          </p:cNvPr>
          <p:cNvSpPr/>
          <p:nvPr/>
        </p:nvSpPr>
        <p:spPr>
          <a:xfrm>
            <a:off x="294294" y="3428999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7598E-4B97-92C5-9582-59126C1CD3C0}"/>
              </a:ext>
            </a:extLst>
          </p:cNvPr>
          <p:cNvGrpSpPr/>
          <p:nvPr/>
        </p:nvGrpSpPr>
        <p:grpSpPr>
          <a:xfrm>
            <a:off x="9489217" y="2605108"/>
            <a:ext cx="2213138" cy="1826681"/>
            <a:chOff x="9351519" y="328263"/>
            <a:chExt cx="2213138" cy="1826681"/>
          </a:xfrm>
        </p:grpSpPr>
        <p:pic>
          <p:nvPicPr>
            <p:cNvPr id="107" name="Picture 4" descr="How to plan a trip using Google MyMaps - Danae-explore">
              <a:extLst>
                <a:ext uri="{FF2B5EF4-FFF2-40B4-BE49-F238E27FC236}">
                  <a16:creationId xmlns:a16="http://schemas.microsoft.com/office/drawing/2014/main" id="{2301F174-D8AC-573E-578F-B32E234964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2" t="21355" r="7559"/>
            <a:stretch>
              <a:fillRect/>
            </a:stretch>
          </p:blipFill>
          <p:spPr bwMode="auto">
            <a:xfrm>
              <a:off x="9351519" y="328489"/>
              <a:ext cx="2213133" cy="15648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122" descr="Office Floor Environment 3D Model $129 - .3ds .unknown .fbx .max .obj -  Free3D">
              <a:extLst>
                <a:ext uri="{FF2B5EF4-FFF2-40B4-BE49-F238E27FC236}">
                  <a16:creationId xmlns:a16="http://schemas.microsoft.com/office/drawing/2014/main" id="{0136A1AB-C65C-42AE-5A4D-CBD7B1396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10802" r="16853" b="35930"/>
            <a:stretch>
              <a:fillRect/>
            </a:stretch>
          </p:blipFill>
          <p:spPr bwMode="auto">
            <a:xfrm>
              <a:off x="9351523" y="328489"/>
              <a:ext cx="2213129" cy="1564844"/>
            </a:xfrm>
            <a:custGeom>
              <a:avLst/>
              <a:gdLst>
                <a:gd name="connsiteX0" fmla="*/ 0 w 2213133"/>
                <a:gd name="connsiteY0" fmla="*/ 0 h 1564844"/>
                <a:gd name="connsiteX1" fmla="*/ 2213133 w 2213133"/>
                <a:gd name="connsiteY1" fmla="*/ 0 h 1564844"/>
                <a:gd name="connsiteX2" fmla="*/ 0 w 2213133"/>
                <a:gd name="connsiteY2" fmla="*/ 1564844 h 156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3133" h="1564844">
                  <a:moveTo>
                    <a:pt x="0" y="0"/>
                  </a:moveTo>
                  <a:lnTo>
                    <a:pt x="2213133" y="0"/>
                  </a:lnTo>
                  <a:lnTo>
                    <a:pt x="0" y="156484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85FDCE1-3AD5-0693-C87E-38DCEC33685B}"/>
                </a:ext>
              </a:extLst>
            </p:cNvPr>
            <p:cNvSpPr/>
            <p:nvPr/>
          </p:nvSpPr>
          <p:spPr>
            <a:xfrm>
              <a:off x="9351519" y="328263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D43A980-81DF-7A01-EE44-3B8523850765}"/>
                </a:ext>
              </a:extLst>
            </p:cNvPr>
            <p:cNvSpPr txBox="1"/>
            <p:nvPr/>
          </p:nvSpPr>
          <p:spPr>
            <a:xfrm>
              <a:off x="9351519" y="189333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CEBF5-C820-AB92-C26E-9B2039E1A8AB}"/>
              </a:ext>
            </a:extLst>
          </p:cNvPr>
          <p:cNvGrpSpPr/>
          <p:nvPr/>
        </p:nvGrpSpPr>
        <p:grpSpPr>
          <a:xfrm>
            <a:off x="9479126" y="7605189"/>
            <a:ext cx="2213133" cy="1826680"/>
            <a:chOff x="9489217" y="4732234"/>
            <a:chExt cx="2213133" cy="1826680"/>
          </a:xfrm>
        </p:grpSpPr>
        <p:pic>
          <p:nvPicPr>
            <p:cNvPr id="11" name="Picture 8" descr="The best free project management software in 2025 | Zapier">
              <a:extLst>
                <a:ext uri="{FF2B5EF4-FFF2-40B4-BE49-F238E27FC236}">
                  <a16:creationId xmlns:a16="http://schemas.microsoft.com/office/drawing/2014/main" id="{EE00130E-A98B-F78B-79B9-428B93BA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2"/>
            <a:stretch>
              <a:fillRect/>
            </a:stretch>
          </p:blipFill>
          <p:spPr bwMode="auto">
            <a:xfrm>
              <a:off x="9489221" y="4732234"/>
              <a:ext cx="2213129" cy="1564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2CF6F3-CF18-EE39-09A5-F5C119562687}"/>
                </a:ext>
              </a:extLst>
            </p:cNvPr>
            <p:cNvSpPr txBox="1"/>
            <p:nvPr/>
          </p:nvSpPr>
          <p:spPr>
            <a:xfrm>
              <a:off x="9489217" y="6297304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Virtual Physical Map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421D1-B5DC-A4A1-E206-C79B39623DC0}"/>
              </a:ext>
            </a:extLst>
          </p:cNvPr>
          <p:cNvSpPr/>
          <p:nvPr/>
        </p:nvSpPr>
        <p:spPr>
          <a:xfrm>
            <a:off x="9263591" y="2394540"/>
            <a:ext cx="2644207" cy="716094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643A3-956E-885C-6488-EFB8373E29ED}"/>
              </a:ext>
            </a:extLst>
          </p:cNvPr>
          <p:cNvSpPr txBox="1"/>
          <p:nvPr/>
        </p:nvSpPr>
        <p:spPr>
          <a:xfrm>
            <a:off x="9263590" y="2132930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Virtual Physical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D4B94-0CCE-8D6F-B8EA-DA88C66612D4}"/>
              </a:ext>
            </a:extLst>
          </p:cNvPr>
          <p:cNvSpPr/>
          <p:nvPr/>
        </p:nvSpPr>
        <p:spPr>
          <a:xfrm>
            <a:off x="6071405" y="1149788"/>
            <a:ext cx="2644207" cy="1038477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A5D2D-6181-79A5-EBAE-87E8338448BE}"/>
              </a:ext>
            </a:extLst>
          </p:cNvPr>
          <p:cNvSpPr txBox="1"/>
          <p:nvPr/>
        </p:nvSpPr>
        <p:spPr>
          <a:xfrm>
            <a:off x="6071404" y="885511"/>
            <a:ext cx="264420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F4701A-3892-EA38-76D6-9D3E90031B0F}"/>
              </a:ext>
            </a:extLst>
          </p:cNvPr>
          <p:cNvCxnSpPr>
            <a:cxnSpLocks/>
          </p:cNvCxnSpPr>
          <p:nvPr/>
        </p:nvCxnSpPr>
        <p:spPr>
          <a:xfrm flipV="1">
            <a:off x="8558464" y="3553956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921BC-DE20-51A0-D66A-28563BCC98D8}"/>
              </a:ext>
            </a:extLst>
          </p:cNvPr>
          <p:cNvCxnSpPr>
            <a:cxnSpLocks/>
          </p:cNvCxnSpPr>
          <p:nvPr/>
        </p:nvCxnSpPr>
        <p:spPr>
          <a:xfrm>
            <a:off x="5471468" y="4214044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2DDD3-6069-CFC8-A900-29DB6B8E9AC6}"/>
              </a:ext>
            </a:extLst>
          </p:cNvPr>
          <p:cNvGrpSpPr/>
          <p:nvPr/>
        </p:nvGrpSpPr>
        <p:grpSpPr>
          <a:xfrm>
            <a:off x="6267206" y="1346787"/>
            <a:ext cx="2224697" cy="1833896"/>
            <a:chOff x="6275379" y="3518561"/>
            <a:chExt cx="2224697" cy="1833896"/>
          </a:xfrm>
        </p:grpSpPr>
        <p:pic>
          <p:nvPicPr>
            <p:cNvPr id="23" name="Picture 12" descr="What is a Spectrogram? The Producer's Guide to Visual Audio | LANDR">
              <a:extLst>
                <a:ext uri="{FF2B5EF4-FFF2-40B4-BE49-F238E27FC236}">
                  <a16:creationId xmlns:a16="http://schemas.microsoft.com/office/drawing/2014/main" id="{1FB28746-2E05-CCC0-F0AD-124DC3CB7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r="16458"/>
            <a:stretch>
              <a:fillRect/>
            </a:stretch>
          </p:blipFill>
          <p:spPr bwMode="auto">
            <a:xfrm>
              <a:off x="6275379" y="3522289"/>
              <a:ext cx="2224697" cy="15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BD1445-307D-764E-C2BA-AC06DB0B95C7}"/>
                </a:ext>
              </a:extLst>
            </p:cNvPr>
            <p:cNvSpPr/>
            <p:nvPr/>
          </p:nvSpPr>
          <p:spPr>
            <a:xfrm>
              <a:off x="6286938" y="3518561"/>
              <a:ext cx="2213138" cy="1564845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334D94-5934-753A-0E44-DBFA0CFC44AA}"/>
                </a:ext>
              </a:extLst>
            </p:cNvPr>
            <p:cNvSpPr txBox="1"/>
            <p:nvPr/>
          </p:nvSpPr>
          <p:spPr>
            <a:xfrm>
              <a:off x="6286943" y="5090847"/>
              <a:ext cx="221313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Selective Spectrogram Audio</a:t>
              </a:r>
            </a:p>
          </p:txBody>
        </p:sp>
      </p:grpSp>
      <p:pic>
        <p:nvPicPr>
          <p:cNvPr id="32" name="Picture 18" descr="AIRY TRUE WIRELESS Earbud single left | Teufel">
            <a:extLst>
              <a:ext uri="{FF2B5EF4-FFF2-40B4-BE49-F238E27FC236}">
                <a16:creationId xmlns:a16="http://schemas.microsoft.com/office/drawing/2014/main" id="{0F10063B-3B70-DFFE-B1BC-C3B74006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4109" r="35209" b="15994"/>
          <a:stretch/>
        </p:blipFill>
        <p:spPr bwMode="auto">
          <a:xfrm>
            <a:off x="4278682" y="1403912"/>
            <a:ext cx="1182466" cy="15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6275-325E-0114-F003-B0AE7DA8AEF0}"/>
              </a:ext>
            </a:extLst>
          </p:cNvPr>
          <p:cNvCxnSpPr>
            <a:cxnSpLocks/>
          </p:cNvCxnSpPr>
          <p:nvPr/>
        </p:nvCxnSpPr>
        <p:spPr>
          <a:xfrm flipH="1" flipV="1">
            <a:off x="8558464" y="2136650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AE6C54-F1EA-DF6E-64D2-5053D4995A05}"/>
              </a:ext>
            </a:extLst>
          </p:cNvPr>
          <p:cNvCxnSpPr>
            <a:cxnSpLocks/>
          </p:cNvCxnSpPr>
          <p:nvPr/>
        </p:nvCxnSpPr>
        <p:spPr>
          <a:xfrm flipH="1">
            <a:off x="5484972" y="2184549"/>
            <a:ext cx="704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2">
            <a:extLst>
              <a:ext uri="{FF2B5EF4-FFF2-40B4-BE49-F238E27FC236}">
                <a16:creationId xmlns:a16="http://schemas.microsoft.com/office/drawing/2014/main" id="{2131B1C3-2A13-2DB9-7860-88588FE4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9" r="22784"/>
          <a:stretch/>
        </p:blipFill>
        <p:spPr bwMode="auto">
          <a:xfrm>
            <a:off x="1400860" y="5514655"/>
            <a:ext cx="766044" cy="14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1FE39D-280D-C8CC-1638-793DE90187BD}"/>
              </a:ext>
            </a:extLst>
          </p:cNvPr>
          <p:cNvCxnSpPr>
            <a:cxnSpLocks/>
          </p:cNvCxnSpPr>
          <p:nvPr/>
        </p:nvCxnSpPr>
        <p:spPr>
          <a:xfrm flipV="1">
            <a:off x="2208517" y="4811029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7BEE67B-9490-D575-B5AE-AA41E68DC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8710" y="7776903"/>
            <a:ext cx="1221417" cy="122141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918582-EC8B-C3DD-7EF8-F0F26D2E2A83}"/>
              </a:ext>
            </a:extLst>
          </p:cNvPr>
          <p:cNvCxnSpPr/>
          <p:nvPr/>
        </p:nvCxnSpPr>
        <p:spPr>
          <a:xfrm>
            <a:off x="2639654" y="6357681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E6CA64-44DE-DC07-1BC5-5733467BCAB6}"/>
              </a:ext>
            </a:extLst>
          </p:cNvPr>
          <p:cNvSpPr/>
          <p:nvPr/>
        </p:nvSpPr>
        <p:spPr>
          <a:xfrm>
            <a:off x="6277296" y="5524548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D4BBD6-AAE3-5179-900A-3C1BE3752A24}"/>
              </a:ext>
            </a:extLst>
          </p:cNvPr>
          <p:cNvCxnSpPr>
            <a:cxnSpLocks/>
          </p:cNvCxnSpPr>
          <p:nvPr/>
        </p:nvCxnSpPr>
        <p:spPr>
          <a:xfrm>
            <a:off x="5484972" y="4619073"/>
            <a:ext cx="782234" cy="8311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D99C46-642A-5BC1-9ACC-962AA738C8B5}"/>
              </a:ext>
            </a:extLst>
          </p:cNvPr>
          <p:cNvSpPr txBox="1"/>
          <p:nvPr/>
        </p:nvSpPr>
        <p:spPr>
          <a:xfrm>
            <a:off x="6286940" y="7088881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Hand Gesture 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716FF-56EC-46A3-3999-0091850D2460}"/>
              </a:ext>
            </a:extLst>
          </p:cNvPr>
          <p:cNvSpPr/>
          <p:nvPr/>
        </p:nvSpPr>
        <p:spPr>
          <a:xfrm>
            <a:off x="6267206" y="7605190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4020A-B2C5-AB1B-8DAC-C68E6C4830AB}"/>
              </a:ext>
            </a:extLst>
          </p:cNvPr>
          <p:cNvSpPr txBox="1"/>
          <p:nvPr/>
        </p:nvSpPr>
        <p:spPr>
          <a:xfrm>
            <a:off x="6267204" y="9169523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720D89-598B-044E-6310-0C2869F4B312}"/>
              </a:ext>
            </a:extLst>
          </p:cNvPr>
          <p:cNvCxnSpPr>
            <a:cxnSpLocks/>
          </p:cNvCxnSpPr>
          <p:nvPr/>
        </p:nvCxnSpPr>
        <p:spPr>
          <a:xfrm flipV="1">
            <a:off x="8568148" y="9231452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ED717-3E93-0FBA-D41E-D497DB7C744C}"/>
              </a:ext>
            </a:extLst>
          </p:cNvPr>
          <p:cNvCxnSpPr>
            <a:cxnSpLocks/>
          </p:cNvCxnSpPr>
          <p:nvPr/>
        </p:nvCxnSpPr>
        <p:spPr>
          <a:xfrm>
            <a:off x="8568148" y="6761834"/>
            <a:ext cx="862274" cy="7824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D149E0-97F1-E134-63B8-AA65E1DA5797}"/>
              </a:ext>
            </a:extLst>
          </p:cNvPr>
          <p:cNvCxnSpPr/>
          <p:nvPr/>
        </p:nvCxnSpPr>
        <p:spPr>
          <a:xfrm>
            <a:off x="5347674" y="8413072"/>
            <a:ext cx="4762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B7B838-A478-A816-B5B1-D1F29F532E86}"/>
              </a:ext>
            </a:extLst>
          </p:cNvPr>
          <p:cNvSpPr/>
          <p:nvPr/>
        </p:nvSpPr>
        <p:spPr>
          <a:xfrm>
            <a:off x="6267199" y="9622664"/>
            <a:ext cx="2213138" cy="15648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D4A661-34CC-B47F-376F-BD4F1BCB32B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0435"/>
          <a:stretch>
            <a:fillRect/>
          </a:stretch>
        </p:blipFill>
        <p:spPr>
          <a:xfrm>
            <a:off x="6267198" y="9625334"/>
            <a:ext cx="2213133" cy="15646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AE28C-A72F-049C-FF06-70476E588106}"/>
              </a:ext>
            </a:extLst>
          </p:cNvPr>
          <p:cNvSpPr txBox="1"/>
          <p:nvPr/>
        </p:nvSpPr>
        <p:spPr>
          <a:xfrm>
            <a:off x="6267197" y="11194234"/>
            <a:ext cx="221313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100" b="1" dirty="0">
                <a:latin typeface="Arial" panose="020B0604020202020204" pitchFamily="34" charset="0"/>
                <a:cs typeface="Arial" panose="020B0604020202020204" pitchFamily="34" charset="0"/>
              </a:rPr>
              <a:t>Server 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8BC284-6FA3-F9B0-A866-CB215F9E59F4}"/>
              </a:ext>
            </a:extLst>
          </p:cNvPr>
          <p:cNvCxnSpPr>
            <a:cxnSpLocks/>
          </p:cNvCxnSpPr>
          <p:nvPr/>
        </p:nvCxnSpPr>
        <p:spPr>
          <a:xfrm>
            <a:off x="8558464" y="8413072"/>
            <a:ext cx="8525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6F2C0-193F-BB2F-33CA-90531DACDABA}"/>
              </a:ext>
            </a:extLst>
          </p:cNvPr>
          <p:cNvCxnSpPr/>
          <p:nvPr/>
        </p:nvCxnSpPr>
        <p:spPr>
          <a:xfrm flipV="1">
            <a:off x="10595783" y="4619073"/>
            <a:ext cx="0" cy="273141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10" descr="SIM808 GPS-GSM-GPRS Module – Future Electronics Egypt">
            <a:extLst>
              <a:ext uri="{FF2B5EF4-FFF2-40B4-BE49-F238E27FC236}">
                <a16:creationId xmlns:a16="http://schemas.microsoft.com/office/drawing/2014/main" id="{5EC96BC1-7D5F-842E-134C-76538918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186" b="83217" l="5095" r="48452">
                        <a14:foregroundMark x1="7193" y1="17383" x2="48252" y2="18781"/>
                        <a14:foregroundMark x1="11888" y1="14685" x2="42358" y2="14186"/>
                        <a14:foregroundMark x1="42358" y1="14186" x2="44555" y2="14186"/>
                        <a14:foregroundMark x1="48851" y1="40759" x2="48551" y2="55544"/>
                        <a14:foregroundMark x1="7193" y1="23077" x2="6294" y2="62837"/>
                        <a14:foregroundMark x1="5794" y1="22777" x2="5694" y2="60739"/>
                        <a14:foregroundMark x1="17682" y1="78322" x2="18681" y2="83217"/>
                        <a14:foregroundMark x1="27972" y1="79421" x2="28671" y2="82817"/>
                        <a14:foregroundMark x1="9690" y1="80919" x2="6294" y2="69231"/>
                        <a14:foregroundMark x1="5395" y1="66334" x2="5195" y2="70130"/>
                        <a14:foregroundMark x1="45854" y1="56843" x2="48152" y2="59141"/>
                        <a14:foregroundMark x1="48352" y1="69131" x2="48551" y2="73926"/>
                        <a14:foregroundMark x1="5894" y1="72827" x2="5095" y2="76723"/>
                        <a14:foregroundMark x1="26374" y1="37662" x2="36164" y2="80320"/>
                        <a14:foregroundMark x1="36264" y1="40460" x2="22178" y2="49051"/>
                        <a14:foregroundMark x1="22178" y1="49051" x2="25574" y2="41259"/>
                        <a14:foregroundMark x1="25574" y1="41259" x2="35664" y2="53646"/>
                        <a14:foregroundMark x1="35664" y1="53646" x2="35864" y2="55944"/>
                        <a14:foregroundMark x1="30070" y1="53147" x2="25974" y2="47453"/>
                        <a14:foregroundMark x1="25974" y1="47453" x2="12787" y2="45854"/>
                        <a14:foregroundMark x1="12787" y1="45854" x2="29271" y2="55345"/>
                        <a14:foregroundMark x1="29271" y1="55345" x2="29770" y2="55345"/>
                        <a14:foregroundMark x1="13986" y1="44955" x2="10390" y2="43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1614" r="47784" b="13243"/>
          <a:stretch>
            <a:fillRect/>
          </a:stretch>
        </p:blipFill>
        <p:spPr bwMode="auto">
          <a:xfrm rot="5400000">
            <a:off x="3755872" y="9593439"/>
            <a:ext cx="1045620" cy="1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0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1454</TotalTime>
  <Words>484</Words>
  <Application>Microsoft Office PowerPoint</Application>
  <PresentationFormat>Widescreen</PresentationFormat>
  <Paragraphs>149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D'Souza</dc:creator>
  <cp:lastModifiedBy>Jason D'Souza</cp:lastModifiedBy>
  <cp:revision>7</cp:revision>
  <dcterms:created xsi:type="dcterms:W3CDTF">2025-09-07T17:35:45Z</dcterms:created>
  <dcterms:modified xsi:type="dcterms:W3CDTF">2025-09-25T11:49:12Z</dcterms:modified>
</cp:coreProperties>
</file>